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96" r:id="rId3"/>
    <p:sldId id="258" r:id="rId4"/>
    <p:sldId id="297" r:id="rId5"/>
    <p:sldId id="298" r:id="rId6"/>
    <p:sldId id="299" r:id="rId7"/>
    <p:sldId id="302" r:id="rId8"/>
    <p:sldId id="303" r:id="rId9"/>
    <p:sldId id="293" r:id="rId10"/>
    <p:sldId id="294" r:id="rId11"/>
    <p:sldId id="304" r:id="rId12"/>
    <p:sldId id="288" r:id="rId13"/>
    <p:sldId id="273" r:id="rId14"/>
    <p:sldId id="300" r:id="rId15"/>
    <p:sldId id="301" r:id="rId16"/>
    <p:sldId id="287" r:id="rId17"/>
    <p:sldId id="270" r:id="rId18"/>
    <p:sldId id="266" r:id="rId19"/>
    <p:sldId id="291" r:id="rId20"/>
    <p:sldId id="292" r:id="rId21"/>
    <p:sldId id="306" r:id="rId22"/>
    <p:sldId id="305" r:id="rId23"/>
    <p:sldId id="307" r:id="rId24"/>
    <p:sldId id="308" r:id="rId25"/>
    <p:sldId id="309" r:id="rId26"/>
    <p:sldId id="310" r:id="rId27"/>
    <p:sldId id="311" r:id="rId28"/>
    <p:sldId id="312" r:id="rId29"/>
    <p:sldId id="313" r:id="rId30"/>
    <p:sldId id="26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p:scale>
          <a:sx n="91" d="100"/>
          <a:sy n="91" d="100"/>
        </p:scale>
        <p:origin x="-780" y="-78"/>
      </p:cViewPr>
      <p:guideLst>
        <p:guide orient="horz" pos="2160"/>
        <p:guide pos="2880"/>
      </p:guideLst>
    </p:cSldViewPr>
  </p:slideViewPr>
  <p:outlineViewPr>
    <p:cViewPr>
      <p:scale>
        <a:sx n="33" d="100"/>
        <a:sy n="33" d="100"/>
      </p:scale>
      <p:origin x="24" y="1074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Naeem\Downloads\Higher%20Education\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rtl="0">
              <a:defRPr sz="2400"/>
            </a:pPr>
            <a:r>
              <a:rPr lang="en-US" sz="2400" dirty="0" smtClean="0"/>
              <a:t>Largest</a:t>
            </a:r>
            <a:r>
              <a:rPr lang="en-US" sz="2400" baseline="0" dirty="0" smtClean="0"/>
              <a:t> University Endowments (B$)</a:t>
            </a:r>
            <a:endParaRPr lang="ar-LY" sz="2400" dirty="0"/>
          </a:p>
        </c:rich>
      </c:tx>
      <c:layout/>
    </c:title>
    <c:plotArea>
      <c:layout/>
      <c:barChart>
        <c:barDir val="col"/>
        <c:grouping val="clustered"/>
        <c:ser>
          <c:idx val="0"/>
          <c:order val="0"/>
          <c:tx>
            <c:strRef>
              <c:f>Sheet4!$D$3</c:f>
              <c:strCache>
                <c:ptCount val="1"/>
                <c:pt idx="0">
                  <c:v>مليار دورلار</c:v>
                </c:pt>
              </c:strCache>
            </c:strRef>
          </c:tx>
          <c:cat>
            <c:strRef>
              <c:f>Sheet4!$C$4:$C$23</c:f>
              <c:strCache>
                <c:ptCount val="20"/>
                <c:pt idx="0">
                  <c:v>Harvard</c:v>
                </c:pt>
                <c:pt idx="1">
                  <c:v>Yale</c:v>
                </c:pt>
                <c:pt idx="2">
                  <c:v>Texas</c:v>
                </c:pt>
                <c:pt idx="3">
                  <c:v>Stanford</c:v>
                </c:pt>
                <c:pt idx="4">
                  <c:v>Princeton</c:v>
                </c:pt>
                <c:pt idx="5">
                  <c:v>MIT</c:v>
                </c:pt>
                <c:pt idx="6">
                  <c:v>Michigan</c:v>
                </c:pt>
                <c:pt idx="7">
                  <c:v>Columbia</c:v>
                </c:pt>
                <c:pt idx="8">
                  <c:v>Texas A&amp;M</c:v>
                </c:pt>
                <c:pt idx="9">
                  <c:v>Northwestern</c:v>
                </c:pt>
                <c:pt idx="10">
                  <c:v>Pennsylvania</c:v>
                </c:pt>
                <c:pt idx="11">
                  <c:v>Chicago</c:v>
                </c:pt>
                <c:pt idx="12">
                  <c:v>Notterdam</c:v>
                </c:pt>
                <c:pt idx="13">
                  <c:v>California</c:v>
                </c:pt>
                <c:pt idx="14">
                  <c:v>Duke</c:v>
                </c:pt>
                <c:pt idx="15">
                  <c:v>Emory</c:v>
                </c:pt>
                <c:pt idx="16">
                  <c:v>Washington</c:v>
                </c:pt>
                <c:pt idx="17">
                  <c:v>Cornell</c:v>
                </c:pt>
                <c:pt idx="18">
                  <c:v>Virginia</c:v>
                </c:pt>
                <c:pt idx="19">
                  <c:v>Rice</c:v>
                </c:pt>
              </c:strCache>
            </c:strRef>
          </c:cat>
          <c:val>
            <c:numRef>
              <c:f>Sheet4!$D$4:$D$23</c:f>
              <c:numCache>
                <c:formatCode>General</c:formatCode>
                <c:ptCount val="20"/>
                <c:pt idx="0">
                  <c:v>30.4</c:v>
                </c:pt>
                <c:pt idx="1">
                  <c:v>19.3</c:v>
                </c:pt>
                <c:pt idx="2">
                  <c:v>18.2</c:v>
                </c:pt>
                <c:pt idx="3">
                  <c:v>17</c:v>
                </c:pt>
                <c:pt idx="4">
                  <c:v>16.899999999999999</c:v>
                </c:pt>
                <c:pt idx="5">
                  <c:v>10.1</c:v>
                </c:pt>
                <c:pt idx="6">
                  <c:v>7.6</c:v>
                </c:pt>
                <c:pt idx="7">
                  <c:v>6.5</c:v>
                </c:pt>
                <c:pt idx="8">
                  <c:v>7.6</c:v>
                </c:pt>
                <c:pt idx="9">
                  <c:v>7.1</c:v>
                </c:pt>
                <c:pt idx="10">
                  <c:v>6.7</c:v>
                </c:pt>
                <c:pt idx="11">
                  <c:v>6.5</c:v>
                </c:pt>
                <c:pt idx="12">
                  <c:v>6.3</c:v>
                </c:pt>
                <c:pt idx="13">
                  <c:v>5.9</c:v>
                </c:pt>
                <c:pt idx="14">
                  <c:v>5.5</c:v>
                </c:pt>
                <c:pt idx="15">
                  <c:v>5.4</c:v>
                </c:pt>
                <c:pt idx="16">
                  <c:v>5.2</c:v>
                </c:pt>
                <c:pt idx="17">
                  <c:v>4.9000000000000004</c:v>
                </c:pt>
                <c:pt idx="18">
                  <c:v>4.7</c:v>
                </c:pt>
                <c:pt idx="19">
                  <c:v>4.4000000000000004</c:v>
                </c:pt>
              </c:numCache>
            </c:numRef>
          </c:val>
        </c:ser>
        <c:axId val="102509184"/>
        <c:axId val="102605952"/>
      </c:barChart>
      <c:catAx>
        <c:axId val="102509184"/>
        <c:scaling>
          <c:orientation val="minMax"/>
        </c:scaling>
        <c:axPos val="b"/>
        <c:numFmt formatCode="General" sourceLinked="0"/>
        <c:tickLblPos val="nextTo"/>
        <c:txPr>
          <a:bodyPr/>
          <a:lstStyle/>
          <a:p>
            <a:pPr>
              <a:defRPr sz="1400" b="1" baseline="0"/>
            </a:pPr>
            <a:endParaRPr lang="en-US"/>
          </a:p>
        </c:txPr>
        <c:crossAx val="102605952"/>
        <c:crosses val="autoZero"/>
        <c:auto val="1"/>
        <c:lblAlgn val="ctr"/>
        <c:lblOffset val="100"/>
      </c:catAx>
      <c:valAx>
        <c:axId val="102605952"/>
        <c:scaling>
          <c:orientation val="minMax"/>
        </c:scaling>
        <c:axPos val="l"/>
        <c:majorGridlines/>
        <c:numFmt formatCode="General" sourceLinked="1"/>
        <c:tickLblPos val="nextTo"/>
        <c:txPr>
          <a:bodyPr/>
          <a:lstStyle/>
          <a:p>
            <a:pPr>
              <a:defRPr sz="2000"/>
            </a:pPr>
            <a:endParaRPr lang="en-US"/>
          </a:p>
        </c:txPr>
        <c:crossAx val="102509184"/>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652EF7-4540-4163-B6BC-FCB9823232F2}" type="doc">
      <dgm:prSet loTypeId="urn:microsoft.com/office/officeart/2005/8/layout/venn1" loCatId="relationship" qsTypeId="urn:microsoft.com/office/officeart/2005/8/quickstyle/simple1" qsCatId="simple" csTypeId="urn:microsoft.com/office/officeart/2005/8/colors/accent1_2" csCatId="accent1" phldr="1"/>
      <dgm:spPr/>
    </dgm:pt>
    <dgm:pt modelId="{ED9CB767-0E73-4645-AE2C-C41E8BBF0726}">
      <dgm:prSet phldrT="[Text]" custT="1"/>
      <dgm:spPr/>
      <dgm:t>
        <a:bodyPr/>
        <a:lstStyle/>
        <a:p>
          <a:r>
            <a:rPr lang="en-US" sz="1600" b="1" dirty="0" smtClean="0"/>
            <a:t>Students</a:t>
          </a:r>
          <a:endParaRPr lang="ar-LY" sz="1600" b="1" dirty="0" smtClean="0"/>
        </a:p>
        <a:p>
          <a:r>
            <a:rPr lang="en-US" sz="1600" b="1" dirty="0" smtClean="0"/>
            <a:t>Teaching Staff</a:t>
          </a:r>
          <a:endParaRPr lang="ar-LY" sz="1600" b="1" dirty="0" smtClean="0"/>
        </a:p>
        <a:p>
          <a:r>
            <a:rPr lang="en-US" sz="1600" b="1" dirty="0" smtClean="0"/>
            <a:t>Researchers</a:t>
          </a:r>
          <a:endParaRPr lang="ar-LY" sz="1600" b="1" dirty="0" smtClean="0"/>
        </a:p>
        <a:p>
          <a:r>
            <a:rPr lang="en-US" sz="1600" b="1" dirty="0" smtClean="0"/>
            <a:t>Internationalization</a:t>
          </a:r>
          <a:endParaRPr lang="ar-LY" sz="1600" b="1" dirty="0" smtClean="0"/>
        </a:p>
      </dgm:t>
    </dgm:pt>
    <dgm:pt modelId="{036EDCC5-3F60-4A05-9CAB-C8C4617804BF}" type="parTrans" cxnId="{E9A43BA9-9279-432A-8099-071B26176238}">
      <dgm:prSet/>
      <dgm:spPr/>
      <dgm:t>
        <a:bodyPr/>
        <a:lstStyle/>
        <a:p>
          <a:endParaRPr lang="en-US"/>
        </a:p>
      </dgm:t>
    </dgm:pt>
    <dgm:pt modelId="{411CE98A-2118-430A-8905-B5DC4D7C4809}" type="sibTrans" cxnId="{E9A43BA9-9279-432A-8099-071B26176238}">
      <dgm:prSet/>
      <dgm:spPr/>
      <dgm:t>
        <a:bodyPr/>
        <a:lstStyle/>
        <a:p>
          <a:endParaRPr lang="en-US"/>
        </a:p>
      </dgm:t>
    </dgm:pt>
    <dgm:pt modelId="{F314E182-8AAB-4EF8-B654-B617CED3E8B9}">
      <dgm:prSet phldrT="[Text]" custT="1"/>
      <dgm:spPr/>
      <dgm:t>
        <a:bodyPr/>
        <a:lstStyle/>
        <a:p>
          <a:endParaRPr lang="ar-LY" sz="1600" b="1" dirty="0" smtClean="0"/>
        </a:p>
        <a:p>
          <a:r>
            <a:rPr lang="en-US" sz="1600" b="1" dirty="0" smtClean="0"/>
            <a:t>          Supportive</a:t>
          </a:r>
          <a:br>
            <a:rPr lang="en-US" sz="1600" b="1" dirty="0" smtClean="0"/>
          </a:br>
          <a:r>
            <a:rPr lang="en-US" sz="1600" b="1" dirty="0" smtClean="0"/>
            <a:t>         regulatory</a:t>
          </a:r>
          <a:br>
            <a:rPr lang="en-US" sz="1600" b="1" dirty="0" smtClean="0"/>
          </a:br>
          <a:r>
            <a:rPr lang="en-US" sz="1600" b="1" dirty="0" smtClean="0"/>
            <a:t>         framework</a:t>
          </a:r>
          <a:endParaRPr lang="ar-LY" sz="1600" b="1" dirty="0" smtClean="0"/>
        </a:p>
        <a:p>
          <a:r>
            <a:rPr lang="en-US" sz="1600" b="1" dirty="0" smtClean="0"/>
            <a:t>Autonomy</a:t>
          </a:r>
          <a:br>
            <a:rPr lang="en-US" sz="1600" b="1" dirty="0" smtClean="0"/>
          </a:br>
          <a:r>
            <a:rPr lang="en-US" sz="1600" b="1" dirty="0" smtClean="0"/>
            <a:t>Academic freedom</a:t>
          </a:r>
          <a:endParaRPr lang="ar-LY" sz="1600" b="1" dirty="0" smtClean="0"/>
        </a:p>
        <a:p>
          <a:r>
            <a:rPr lang="en-US" sz="1600" b="1" dirty="0" smtClean="0"/>
            <a:t>Leadership team</a:t>
          </a:r>
        </a:p>
        <a:p>
          <a:r>
            <a:rPr lang="en-US" sz="1600" b="1" dirty="0" smtClean="0"/>
            <a:t>Strategic vision</a:t>
          </a:r>
        </a:p>
        <a:p>
          <a:r>
            <a:rPr lang="en-US" sz="1600" b="1" dirty="0" smtClean="0"/>
            <a:t>Culture of</a:t>
          </a:r>
          <a:br>
            <a:rPr lang="en-US" sz="1600" b="1" dirty="0" smtClean="0"/>
          </a:br>
          <a:r>
            <a:rPr lang="en-US" sz="1600" b="1" dirty="0" smtClean="0"/>
            <a:t>excellence</a:t>
          </a:r>
          <a:endParaRPr lang="en-US" sz="1600" b="1" dirty="0"/>
        </a:p>
      </dgm:t>
    </dgm:pt>
    <dgm:pt modelId="{6FC3F116-9E26-4FD3-AD30-2BC0948A9CA2}" type="parTrans" cxnId="{B413159A-0077-4E4F-927F-A740F0681F8C}">
      <dgm:prSet/>
      <dgm:spPr/>
      <dgm:t>
        <a:bodyPr/>
        <a:lstStyle/>
        <a:p>
          <a:endParaRPr lang="en-US"/>
        </a:p>
      </dgm:t>
    </dgm:pt>
    <dgm:pt modelId="{84F6058E-41DB-4629-818C-9D3B002705EB}" type="sibTrans" cxnId="{B413159A-0077-4E4F-927F-A740F0681F8C}">
      <dgm:prSet/>
      <dgm:spPr/>
      <dgm:t>
        <a:bodyPr/>
        <a:lstStyle/>
        <a:p>
          <a:endParaRPr lang="en-US"/>
        </a:p>
      </dgm:t>
    </dgm:pt>
    <dgm:pt modelId="{DB587500-2FA8-471E-8E23-7202C20C36B5}">
      <dgm:prSet phldrT="[Text]" custT="1"/>
      <dgm:spPr/>
      <dgm:t>
        <a:bodyPr/>
        <a:lstStyle/>
        <a:p>
          <a:endParaRPr lang="ar-LY" sz="1600" b="1" dirty="0" smtClean="0"/>
        </a:p>
        <a:p>
          <a:endParaRPr lang="ar-LY" sz="1600" b="1" dirty="0" smtClean="0"/>
        </a:p>
        <a:p>
          <a:r>
            <a:rPr lang="en-US" sz="1600" b="1" dirty="0" smtClean="0"/>
            <a:t>Public budget resources</a:t>
          </a:r>
          <a:endParaRPr lang="ar-LY" sz="1600" b="1" dirty="0" smtClean="0"/>
        </a:p>
        <a:p>
          <a:r>
            <a:rPr lang="en-US" sz="1600" b="1" dirty="0" smtClean="0"/>
            <a:t>Endowment revenues</a:t>
          </a:r>
          <a:endParaRPr lang="ar-LY" sz="1600" b="1" dirty="0" smtClean="0"/>
        </a:p>
        <a:p>
          <a:r>
            <a:rPr lang="en-US" sz="1600" b="1" dirty="0" smtClean="0"/>
            <a:t>Tuition</a:t>
          </a:r>
          <a:br>
            <a:rPr lang="en-US" sz="1600" b="1" dirty="0" smtClean="0"/>
          </a:br>
          <a:r>
            <a:rPr lang="en-US" sz="1600" b="1" dirty="0" smtClean="0"/>
            <a:t>fees</a:t>
          </a:r>
          <a:endParaRPr lang="ar-LY" sz="1600" b="1" dirty="0" smtClean="0"/>
        </a:p>
        <a:p>
          <a:r>
            <a:rPr lang="en-US" sz="1600" b="1" dirty="0" smtClean="0"/>
            <a:t>Research</a:t>
          </a:r>
          <a:br>
            <a:rPr lang="en-US" sz="1600" b="1" dirty="0" smtClean="0"/>
          </a:br>
          <a:r>
            <a:rPr lang="en-US" sz="1600" b="1" dirty="0" smtClean="0"/>
            <a:t>grants</a:t>
          </a:r>
          <a:endParaRPr lang="en-US" sz="1600" b="1" dirty="0"/>
        </a:p>
      </dgm:t>
    </dgm:pt>
    <dgm:pt modelId="{4E697D28-55BE-4266-9639-AB56D880FF60}" type="parTrans" cxnId="{335CA5DF-7A1B-4BDB-A500-6E51E74D082A}">
      <dgm:prSet/>
      <dgm:spPr/>
      <dgm:t>
        <a:bodyPr/>
        <a:lstStyle/>
        <a:p>
          <a:endParaRPr lang="en-US"/>
        </a:p>
      </dgm:t>
    </dgm:pt>
    <dgm:pt modelId="{0B84679A-0DCE-4211-9301-5C185F511E1E}" type="sibTrans" cxnId="{335CA5DF-7A1B-4BDB-A500-6E51E74D082A}">
      <dgm:prSet/>
      <dgm:spPr/>
      <dgm:t>
        <a:bodyPr/>
        <a:lstStyle/>
        <a:p>
          <a:endParaRPr lang="en-US"/>
        </a:p>
      </dgm:t>
    </dgm:pt>
    <dgm:pt modelId="{6F1B365D-426C-46FA-B13E-B4E17CB17D85}" type="pres">
      <dgm:prSet presAssocID="{F4652EF7-4540-4163-B6BC-FCB9823232F2}" presName="compositeShape" presStyleCnt="0">
        <dgm:presLayoutVars>
          <dgm:chMax val="7"/>
          <dgm:dir/>
          <dgm:resizeHandles val="exact"/>
        </dgm:presLayoutVars>
      </dgm:prSet>
      <dgm:spPr/>
    </dgm:pt>
    <dgm:pt modelId="{D8918C5F-2EF7-4C5F-A7B4-EBBF85768D8C}" type="pres">
      <dgm:prSet presAssocID="{ED9CB767-0E73-4645-AE2C-C41E8BBF0726}" presName="circ1" presStyleLbl="vennNode1" presStyleIdx="0" presStyleCnt="3"/>
      <dgm:spPr/>
      <dgm:t>
        <a:bodyPr/>
        <a:lstStyle/>
        <a:p>
          <a:endParaRPr lang="en-US"/>
        </a:p>
      </dgm:t>
    </dgm:pt>
    <dgm:pt modelId="{8FF5A28B-762E-4917-8614-630DDD0081C8}" type="pres">
      <dgm:prSet presAssocID="{ED9CB767-0E73-4645-AE2C-C41E8BBF0726}" presName="circ1Tx" presStyleLbl="revTx" presStyleIdx="0" presStyleCnt="0">
        <dgm:presLayoutVars>
          <dgm:chMax val="0"/>
          <dgm:chPref val="0"/>
          <dgm:bulletEnabled val="1"/>
        </dgm:presLayoutVars>
      </dgm:prSet>
      <dgm:spPr/>
      <dgm:t>
        <a:bodyPr/>
        <a:lstStyle/>
        <a:p>
          <a:endParaRPr lang="en-US"/>
        </a:p>
      </dgm:t>
    </dgm:pt>
    <dgm:pt modelId="{32851EEB-D078-44AE-9FD4-D4680E2BB6D1}" type="pres">
      <dgm:prSet presAssocID="{F314E182-8AAB-4EF8-B654-B617CED3E8B9}" presName="circ2" presStyleLbl="vennNode1" presStyleIdx="1" presStyleCnt="3"/>
      <dgm:spPr/>
      <dgm:t>
        <a:bodyPr/>
        <a:lstStyle/>
        <a:p>
          <a:endParaRPr lang="en-US"/>
        </a:p>
      </dgm:t>
    </dgm:pt>
    <dgm:pt modelId="{5F5838AE-784D-4441-AD42-23BDCBB3178C}" type="pres">
      <dgm:prSet presAssocID="{F314E182-8AAB-4EF8-B654-B617CED3E8B9}" presName="circ2Tx" presStyleLbl="revTx" presStyleIdx="0" presStyleCnt="0">
        <dgm:presLayoutVars>
          <dgm:chMax val="0"/>
          <dgm:chPref val="0"/>
          <dgm:bulletEnabled val="1"/>
        </dgm:presLayoutVars>
      </dgm:prSet>
      <dgm:spPr/>
      <dgm:t>
        <a:bodyPr/>
        <a:lstStyle/>
        <a:p>
          <a:endParaRPr lang="en-US"/>
        </a:p>
      </dgm:t>
    </dgm:pt>
    <dgm:pt modelId="{A16714A2-FDC2-4E89-B718-8CC3E50ED734}" type="pres">
      <dgm:prSet presAssocID="{DB587500-2FA8-471E-8E23-7202C20C36B5}" presName="circ3" presStyleLbl="vennNode1" presStyleIdx="2" presStyleCnt="3"/>
      <dgm:spPr/>
      <dgm:t>
        <a:bodyPr/>
        <a:lstStyle/>
        <a:p>
          <a:endParaRPr lang="en-US"/>
        </a:p>
      </dgm:t>
    </dgm:pt>
    <dgm:pt modelId="{C8A0EEDB-34A6-424E-BEAB-F33049E98D17}" type="pres">
      <dgm:prSet presAssocID="{DB587500-2FA8-471E-8E23-7202C20C36B5}" presName="circ3Tx" presStyleLbl="revTx" presStyleIdx="0" presStyleCnt="0">
        <dgm:presLayoutVars>
          <dgm:chMax val="0"/>
          <dgm:chPref val="0"/>
          <dgm:bulletEnabled val="1"/>
        </dgm:presLayoutVars>
      </dgm:prSet>
      <dgm:spPr/>
      <dgm:t>
        <a:bodyPr/>
        <a:lstStyle/>
        <a:p>
          <a:endParaRPr lang="en-US"/>
        </a:p>
      </dgm:t>
    </dgm:pt>
  </dgm:ptLst>
  <dgm:cxnLst>
    <dgm:cxn modelId="{037420CE-96DF-46CA-81FE-2FE2ADB2775C}" type="presOf" srcId="{F4652EF7-4540-4163-B6BC-FCB9823232F2}" destId="{6F1B365D-426C-46FA-B13E-B4E17CB17D85}" srcOrd="0" destOrd="0" presId="urn:microsoft.com/office/officeart/2005/8/layout/venn1"/>
    <dgm:cxn modelId="{335CA5DF-7A1B-4BDB-A500-6E51E74D082A}" srcId="{F4652EF7-4540-4163-B6BC-FCB9823232F2}" destId="{DB587500-2FA8-471E-8E23-7202C20C36B5}" srcOrd="2" destOrd="0" parTransId="{4E697D28-55BE-4266-9639-AB56D880FF60}" sibTransId="{0B84679A-0DCE-4211-9301-5C185F511E1E}"/>
    <dgm:cxn modelId="{B413159A-0077-4E4F-927F-A740F0681F8C}" srcId="{F4652EF7-4540-4163-B6BC-FCB9823232F2}" destId="{F314E182-8AAB-4EF8-B654-B617CED3E8B9}" srcOrd="1" destOrd="0" parTransId="{6FC3F116-9E26-4FD3-AD30-2BC0948A9CA2}" sibTransId="{84F6058E-41DB-4629-818C-9D3B002705EB}"/>
    <dgm:cxn modelId="{B9D3B899-6F5F-43CE-9D2E-EE3059964A8F}" type="presOf" srcId="{F314E182-8AAB-4EF8-B654-B617CED3E8B9}" destId="{32851EEB-D078-44AE-9FD4-D4680E2BB6D1}" srcOrd="0" destOrd="0" presId="urn:microsoft.com/office/officeart/2005/8/layout/venn1"/>
    <dgm:cxn modelId="{643FF7A7-725F-4788-AC34-911B80704CBF}" type="presOf" srcId="{DB587500-2FA8-471E-8E23-7202C20C36B5}" destId="{C8A0EEDB-34A6-424E-BEAB-F33049E98D17}" srcOrd="1" destOrd="0" presId="urn:microsoft.com/office/officeart/2005/8/layout/venn1"/>
    <dgm:cxn modelId="{33B2ED1A-9C42-4E94-AC9D-76EA92E94136}" type="presOf" srcId="{DB587500-2FA8-471E-8E23-7202C20C36B5}" destId="{A16714A2-FDC2-4E89-B718-8CC3E50ED734}" srcOrd="0" destOrd="0" presId="urn:microsoft.com/office/officeart/2005/8/layout/venn1"/>
    <dgm:cxn modelId="{E9A43BA9-9279-432A-8099-071B26176238}" srcId="{F4652EF7-4540-4163-B6BC-FCB9823232F2}" destId="{ED9CB767-0E73-4645-AE2C-C41E8BBF0726}" srcOrd="0" destOrd="0" parTransId="{036EDCC5-3F60-4A05-9CAB-C8C4617804BF}" sibTransId="{411CE98A-2118-430A-8905-B5DC4D7C4809}"/>
    <dgm:cxn modelId="{4C0E334E-4AC1-4760-9A3B-152C8110F278}" type="presOf" srcId="{ED9CB767-0E73-4645-AE2C-C41E8BBF0726}" destId="{D8918C5F-2EF7-4C5F-A7B4-EBBF85768D8C}" srcOrd="0" destOrd="0" presId="urn:microsoft.com/office/officeart/2005/8/layout/venn1"/>
    <dgm:cxn modelId="{279DC1D9-EEA3-476A-B643-58842BF1072A}" type="presOf" srcId="{ED9CB767-0E73-4645-AE2C-C41E8BBF0726}" destId="{8FF5A28B-762E-4917-8614-630DDD0081C8}" srcOrd="1" destOrd="0" presId="urn:microsoft.com/office/officeart/2005/8/layout/venn1"/>
    <dgm:cxn modelId="{DC5EF79A-F6D4-4A04-912B-DEF4500244F7}" type="presOf" srcId="{F314E182-8AAB-4EF8-B654-B617CED3E8B9}" destId="{5F5838AE-784D-4441-AD42-23BDCBB3178C}" srcOrd="1" destOrd="0" presId="urn:microsoft.com/office/officeart/2005/8/layout/venn1"/>
    <dgm:cxn modelId="{938C5241-A54C-4DBF-94E9-EF1D099E0A5B}" type="presParOf" srcId="{6F1B365D-426C-46FA-B13E-B4E17CB17D85}" destId="{D8918C5F-2EF7-4C5F-A7B4-EBBF85768D8C}" srcOrd="0" destOrd="0" presId="urn:microsoft.com/office/officeart/2005/8/layout/venn1"/>
    <dgm:cxn modelId="{96C111DA-A0CE-4BDC-ADA4-E09516644A82}" type="presParOf" srcId="{6F1B365D-426C-46FA-B13E-B4E17CB17D85}" destId="{8FF5A28B-762E-4917-8614-630DDD0081C8}" srcOrd="1" destOrd="0" presId="urn:microsoft.com/office/officeart/2005/8/layout/venn1"/>
    <dgm:cxn modelId="{462C26D4-867A-4134-AC76-53752A723511}" type="presParOf" srcId="{6F1B365D-426C-46FA-B13E-B4E17CB17D85}" destId="{32851EEB-D078-44AE-9FD4-D4680E2BB6D1}" srcOrd="2" destOrd="0" presId="urn:microsoft.com/office/officeart/2005/8/layout/venn1"/>
    <dgm:cxn modelId="{7FFB4433-03DE-4A16-8FB2-3D3A271C3F86}" type="presParOf" srcId="{6F1B365D-426C-46FA-B13E-B4E17CB17D85}" destId="{5F5838AE-784D-4441-AD42-23BDCBB3178C}" srcOrd="3" destOrd="0" presId="urn:microsoft.com/office/officeart/2005/8/layout/venn1"/>
    <dgm:cxn modelId="{91BC6274-67CF-4AFC-8364-A4122B0A3A46}" type="presParOf" srcId="{6F1B365D-426C-46FA-B13E-B4E17CB17D85}" destId="{A16714A2-FDC2-4E89-B718-8CC3E50ED734}" srcOrd="4" destOrd="0" presId="urn:microsoft.com/office/officeart/2005/8/layout/venn1"/>
    <dgm:cxn modelId="{0159E869-5FAD-4A20-AA2D-A12AD91EBF04}" type="presParOf" srcId="{6F1B365D-426C-46FA-B13E-B4E17CB17D85}" destId="{C8A0EEDB-34A6-424E-BEAB-F33049E98D17}"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918C5F-2EF7-4C5F-A7B4-EBBF85768D8C}">
      <dsp:nvSpPr>
        <dsp:cNvPr id="0" name=""/>
        <dsp:cNvSpPr/>
      </dsp:nvSpPr>
      <dsp:spPr>
        <a:xfrm>
          <a:off x="3045049" y="147605"/>
          <a:ext cx="3053901" cy="3053901"/>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kern="1200" dirty="0" smtClean="0"/>
            <a:t>Students</a:t>
          </a:r>
          <a:endParaRPr lang="ar-LY" sz="1600" b="1" kern="1200" dirty="0" smtClean="0"/>
        </a:p>
        <a:p>
          <a:pPr lvl="0" algn="ctr" defTabSz="711200">
            <a:lnSpc>
              <a:spcPct val="90000"/>
            </a:lnSpc>
            <a:spcBef>
              <a:spcPct val="0"/>
            </a:spcBef>
            <a:spcAft>
              <a:spcPct val="35000"/>
            </a:spcAft>
          </a:pPr>
          <a:r>
            <a:rPr lang="en-US" sz="1600" b="1" kern="1200" dirty="0" smtClean="0"/>
            <a:t>Teaching Staff</a:t>
          </a:r>
          <a:endParaRPr lang="ar-LY" sz="1600" b="1" kern="1200" dirty="0" smtClean="0"/>
        </a:p>
        <a:p>
          <a:pPr lvl="0" algn="ctr" defTabSz="711200">
            <a:lnSpc>
              <a:spcPct val="90000"/>
            </a:lnSpc>
            <a:spcBef>
              <a:spcPct val="0"/>
            </a:spcBef>
            <a:spcAft>
              <a:spcPct val="35000"/>
            </a:spcAft>
          </a:pPr>
          <a:r>
            <a:rPr lang="en-US" sz="1600" b="1" kern="1200" dirty="0" smtClean="0"/>
            <a:t>Researchers</a:t>
          </a:r>
          <a:endParaRPr lang="ar-LY" sz="1600" b="1" kern="1200" dirty="0" smtClean="0"/>
        </a:p>
        <a:p>
          <a:pPr lvl="0" algn="ctr" defTabSz="711200">
            <a:lnSpc>
              <a:spcPct val="90000"/>
            </a:lnSpc>
            <a:spcBef>
              <a:spcPct val="0"/>
            </a:spcBef>
            <a:spcAft>
              <a:spcPct val="35000"/>
            </a:spcAft>
          </a:pPr>
          <a:r>
            <a:rPr lang="en-US" sz="1600" b="1" kern="1200" dirty="0" smtClean="0"/>
            <a:t>Internationalization</a:t>
          </a:r>
          <a:endParaRPr lang="ar-LY" sz="1600" b="1" kern="1200" dirty="0" smtClean="0"/>
        </a:p>
      </dsp:txBody>
      <dsp:txXfrm>
        <a:off x="3452236" y="682037"/>
        <a:ext cx="2239527" cy="1374255"/>
      </dsp:txXfrm>
    </dsp:sp>
    <dsp:sp modelId="{32851EEB-D078-44AE-9FD4-D4680E2BB6D1}">
      <dsp:nvSpPr>
        <dsp:cNvPr id="0" name=""/>
        <dsp:cNvSpPr/>
      </dsp:nvSpPr>
      <dsp:spPr>
        <a:xfrm>
          <a:off x="4146998" y="2056293"/>
          <a:ext cx="3053901" cy="3053901"/>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ar-LY" sz="1600" b="1" kern="1200" dirty="0" smtClean="0"/>
        </a:p>
        <a:p>
          <a:pPr lvl="0" algn="ctr" defTabSz="711200">
            <a:lnSpc>
              <a:spcPct val="90000"/>
            </a:lnSpc>
            <a:spcBef>
              <a:spcPct val="0"/>
            </a:spcBef>
            <a:spcAft>
              <a:spcPct val="35000"/>
            </a:spcAft>
          </a:pPr>
          <a:r>
            <a:rPr lang="en-US" sz="1600" b="1" kern="1200" dirty="0" smtClean="0"/>
            <a:t>          Supportive</a:t>
          </a:r>
          <a:br>
            <a:rPr lang="en-US" sz="1600" b="1" kern="1200" dirty="0" smtClean="0"/>
          </a:br>
          <a:r>
            <a:rPr lang="en-US" sz="1600" b="1" kern="1200" dirty="0" smtClean="0"/>
            <a:t>         regulatory</a:t>
          </a:r>
          <a:br>
            <a:rPr lang="en-US" sz="1600" b="1" kern="1200" dirty="0" smtClean="0"/>
          </a:br>
          <a:r>
            <a:rPr lang="en-US" sz="1600" b="1" kern="1200" dirty="0" smtClean="0"/>
            <a:t>         framework</a:t>
          </a:r>
          <a:endParaRPr lang="ar-LY" sz="1600" b="1" kern="1200" dirty="0" smtClean="0"/>
        </a:p>
        <a:p>
          <a:pPr lvl="0" algn="ctr" defTabSz="711200">
            <a:lnSpc>
              <a:spcPct val="90000"/>
            </a:lnSpc>
            <a:spcBef>
              <a:spcPct val="0"/>
            </a:spcBef>
            <a:spcAft>
              <a:spcPct val="35000"/>
            </a:spcAft>
          </a:pPr>
          <a:r>
            <a:rPr lang="en-US" sz="1600" b="1" kern="1200" dirty="0" smtClean="0"/>
            <a:t>Autonomy</a:t>
          </a:r>
          <a:br>
            <a:rPr lang="en-US" sz="1600" b="1" kern="1200" dirty="0" smtClean="0"/>
          </a:br>
          <a:r>
            <a:rPr lang="en-US" sz="1600" b="1" kern="1200" dirty="0" smtClean="0"/>
            <a:t>Academic freedom</a:t>
          </a:r>
          <a:endParaRPr lang="ar-LY" sz="1600" b="1" kern="1200" dirty="0" smtClean="0"/>
        </a:p>
        <a:p>
          <a:pPr lvl="0" algn="ctr" defTabSz="711200">
            <a:lnSpc>
              <a:spcPct val="90000"/>
            </a:lnSpc>
            <a:spcBef>
              <a:spcPct val="0"/>
            </a:spcBef>
            <a:spcAft>
              <a:spcPct val="35000"/>
            </a:spcAft>
          </a:pPr>
          <a:r>
            <a:rPr lang="en-US" sz="1600" b="1" kern="1200" dirty="0" smtClean="0"/>
            <a:t>Leadership team</a:t>
          </a:r>
        </a:p>
        <a:p>
          <a:pPr lvl="0" algn="ctr" defTabSz="711200">
            <a:lnSpc>
              <a:spcPct val="90000"/>
            </a:lnSpc>
            <a:spcBef>
              <a:spcPct val="0"/>
            </a:spcBef>
            <a:spcAft>
              <a:spcPct val="35000"/>
            </a:spcAft>
          </a:pPr>
          <a:r>
            <a:rPr lang="en-US" sz="1600" b="1" kern="1200" dirty="0" smtClean="0"/>
            <a:t>Strategic vision</a:t>
          </a:r>
        </a:p>
        <a:p>
          <a:pPr lvl="0" algn="ctr" defTabSz="711200">
            <a:lnSpc>
              <a:spcPct val="90000"/>
            </a:lnSpc>
            <a:spcBef>
              <a:spcPct val="0"/>
            </a:spcBef>
            <a:spcAft>
              <a:spcPct val="35000"/>
            </a:spcAft>
          </a:pPr>
          <a:r>
            <a:rPr lang="en-US" sz="1600" b="1" kern="1200" dirty="0" smtClean="0"/>
            <a:t>Culture of</a:t>
          </a:r>
          <a:br>
            <a:rPr lang="en-US" sz="1600" b="1" kern="1200" dirty="0" smtClean="0"/>
          </a:br>
          <a:r>
            <a:rPr lang="en-US" sz="1600" b="1" kern="1200" dirty="0" smtClean="0"/>
            <a:t>excellence</a:t>
          </a:r>
          <a:endParaRPr lang="en-US" sz="1600" b="1" kern="1200" dirty="0"/>
        </a:p>
      </dsp:txBody>
      <dsp:txXfrm>
        <a:off x="5080983" y="2845218"/>
        <a:ext cx="1832340" cy="1679645"/>
      </dsp:txXfrm>
    </dsp:sp>
    <dsp:sp modelId="{A16714A2-FDC2-4E89-B718-8CC3E50ED734}">
      <dsp:nvSpPr>
        <dsp:cNvPr id="0" name=""/>
        <dsp:cNvSpPr/>
      </dsp:nvSpPr>
      <dsp:spPr>
        <a:xfrm>
          <a:off x="1943099" y="2056293"/>
          <a:ext cx="3053901" cy="3053901"/>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ar-LY" sz="1600" b="1" kern="1200" dirty="0" smtClean="0"/>
        </a:p>
        <a:p>
          <a:pPr lvl="0" algn="ctr" defTabSz="711200">
            <a:lnSpc>
              <a:spcPct val="90000"/>
            </a:lnSpc>
            <a:spcBef>
              <a:spcPct val="0"/>
            </a:spcBef>
            <a:spcAft>
              <a:spcPct val="35000"/>
            </a:spcAft>
          </a:pPr>
          <a:endParaRPr lang="ar-LY" sz="1600" b="1" kern="1200" dirty="0" smtClean="0"/>
        </a:p>
        <a:p>
          <a:pPr lvl="0" algn="ctr" defTabSz="711200">
            <a:lnSpc>
              <a:spcPct val="90000"/>
            </a:lnSpc>
            <a:spcBef>
              <a:spcPct val="0"/>
            </a:spcBef>
            <a:spcAft>
              <a:spcPct val="35000"/>
            </a:spcAft>
          </a:pPr>
          <a:r>
            <a:rPr lang="en-US" sz="1600" b="1" kern="1200" dirty="0" smtClean="0"/>
            <a:t>Public budget resources</a:t>
          </a:r>
          <a:endParaRPr lang="ar-LY" sz="1600" b="1" kern="1200" dirty="0" smtClean="0"/>
        </a:p>
        <a:p>
          <a:pPr lvl="0" algn="ctr" defTabSz="711200">
            <a:lnSpc>
              <a:spcPct val="90000"/>
            </a:lnSpc>
            <a:spcBef>
              <a:spcPct val="0"/>
            </a:spcBef>
            <a:spcAft>
              <a:spcPct val="35000"/>
            </a:spcAft>
          </a:pPr>
          <a:r>
            <a:rPr lang="en-US" sz="1600" b="1" kern="1200" dirty="0" smtClean="0"/>
            <a:t>Endowment revenues</a:t>
          </a:r>
          <a:endParaRPr lang="ar-LY" sz="1600" b="1" kern="1200" dirty="0" smtClean="0"/>
        </a:p>
        <a:p>
          <a:pPr lvl="0" algn="ctr" defTabSz="711200">
            <a:lnSpc>
              <a:spcPct val="90000"/>
            </a:lnSpc>
            <a:spcBef>
              <a:spcPct val="0"/>
            </a:spcBef>
            <a:spcAft>
              <a:spcPct val="35000"/>
            </a:spcAft>
          </a:pPr>
          <a:r>
            <a:rPr lang="en-US" sz="1600" b="1" kern="1200" dirty="0" smtClean="0"/>
            <a:t>Tuition</a:t>
          </a:r>
          <a:br>
            <a:rPr lang="en-US" sz="1600" b="1" kern="1200" dirty="0" smtClean="0"/>
          </a:br>
          <a:r>
            <a:rPr lang="en-US" sz="1600" b="1" kern="1200" dirty="0" smtClean="0"/>
            <a:t>fees</a:t>
          </a:r>
          <a:endParaRPr lang="ar-LY" sz="1600" b="1" kern="1200" dirty="0" smtClean="0"/>
        </a:p>
        <a:p>
          <a:pPr lvl="0" algn="ctr" defTabSz="711200">
            <a:lnSpc>
              <a:spcPct val="90000"/>
            </a:lnSpc>
            <a:spcBef>
              <a:spcPct val="0"/>
            </a:spcBef>
            <a:spcAft>
              <a:spcPct val="35000"/>
            </a:spcAft>
          </a:pPr>
          <a:r>
            <a:rPr lang="en-US" sz="1600" b="1" kern="1200" dirty="0" smtClean="0"/>
            <a:t>Research</a:t>
          </a:r>
          <a:br>
            <a:rPr lang="en-US" sz="1600" b="1" kern="1200" dirty="0" smtClean="0"/>
          </a:br>
          <a:r>
            <a:rPr lang="en-US" sz="1600" b="1" kern="1200" dirty="0" smtClean="0"/>
            <a:t>grants</a:t>
          </a:r>
          <a:endParaRPr lang="en-US" sz="1600" b="1" kern="1200" dirty="0"/>
        </a:p>
      </dsp:txBody>
      <dsp:txXfrm>
        <a:off x="2230675" y="2845218"/>
        <a:ext cx="1832340" cy="167964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EBBE4C-6794-4390-9EE5-1B997C9C9010}" type="datetimeFigureOut">
              <a:rPr lang="en-US" smtClean="0"/>
              <a:pPr/>
              <a:t>6/5/2014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C41942-AD31-4945-B967-28CBBFEAA66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C41942-AD31-4945-B967-28CBBFEAA66F}"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99713EA-CEA2-4591-B5FC-FA97F98E4951}" type="datetimeFigureOut">
              <a:rPr lang="en-US" smtClean="0"/>
              <a:pPr/>
              <a:t>6/5/2014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F7A8A61-76B0-4983-B8B9-3FA339992F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7A8A61-76B0-4983-B8B9-3FA339992F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7A8A61-76B0-4983-B8B9-3FA339992F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7A8A61-76B0-4983-B8B9-3FA339992F0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7A8A61-76B0-4983-B8B9-3FA339992F0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7A8A61-76B0-4983-B8B9-3FA339992F0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F7A8A61-76B0-4983-B8B9-3FA339992F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F7A8A61-76B0-4983-B8B9-3FA339992F0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99713EA-CEA2-4591-B5FC-FA97F98E4951}" type="datetimeFigureOut">
              <a:rPr lang="en-US" smtClean="0"/>
              <a:pPr/>
              <a:t>6/5/2014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F7A8A61-76B0-4983-B8B9-3FA339992F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99713EA-CEA2-4591-B5FC-FA97F98E4951}" type="datetimeFigureOut">
              <a:rPr lang="en-US" smtClean="0"/>
              <a:pPr/>
              <a:t>6/5/2014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7A8A61-76B0-4983-B8B9-3FA339992F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99713EA-CEA2-4591-B5FC-FA97F98E4951}" type="datetimeFigureOut">
              <a:rPr lang="en-US" smtClean="0"/>
              <a:pPr/>
              <a:t>6/5/2014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F7A8A61-76B0-4983-B8B9-3FA339992F0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99713EA-CEA2-4591-B5FC-FA97F98E4951}" type="datetimeFigureOut">
              <a:rPr lang="en-US" smtClean="0"/>
              <a:pPr/>
              <a:t>6/5/2014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F7A8A61-76B0-4983-B8B9-3FA339992F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829761"/>
          </a:xfrm>
        </p:spPr>
        <p:txBody>
          <a:bodyPr>
            <a:normAutofit fontScale="90000"/>
          </a:bodyPr>
          <a:lstStyle/>
          <a:p>
            <a:pPr algn="l"/>
            <a:r>
              <a:rPr lang="en-US" dirty="0" smtClean="0"/>
              <a:t>Higher Education in Libya</a:t>
            </a:r>
            <a:br>
              <a:rPr lang="en-US" dirty="0" smtClean="0"/>
            </a:br>
            <a:r>
              <a:rPr lang="en-US" dirty="0" smtClean="0"/>
              <a:t>Challenges &amp; Opportunities</a:t>
            </a:r>
            <a:endParaRPr lang="en-US" dirty="0"/>
          </a:p>
        </p:txBody>
      </p:sp>
      <p:sp>
        <p:nvSpPr>
          <p:cNvPr id="3" name="Subtitle 2"/>
          <p:cNvSpPr>
            <a:spLocks noGrp="1"/>
          </p:cNvSpPr>
          <p:nvPr>
            <p:ph type="subTitle" idx="1"/>
          </p:nvPr>
        </p:nvSpPr>
        <p:spPr>
          <a:xfrm>
            <a:off x="685800" y="2438400"/>
            <a:ext cx="7772400" cy="1199704"/>
          </a:xfrm>
        </p:spPr>
        <p:txBody>
          <a:bodyPr>
            <a:noAutofit/>
          </a:bodyPr>
          <a:lstStyle/>
          <a:p>
            <a:pPr algn="l"/>
            <a:r>
              <a:rPr lang="en-US" sz="2400" b="1" dirty="0" smtClean="0">
                <a:latin typeface="+mj-lt"/>
              </a:rPr>
              <a:t>Prof. Naeem Abdurrahman (Al-Gheriany</a:t>
            </a:r>
            <a:r>
              <a:rPr lang="en-US" sz="2400" b="1" dirty="0" smtClean="0">
                <a:latin typeface="+mj-lt"/>
              </a:rPr>
              <a:t>)</a:t>
            </a:r>
          </a:p>
          <a:p>
            <a:pPr algn="l"/>
            <a:r>
              <a:rPr lang="en-US" sz="2400" b="1" dirty="0" smtClean="0">
                <a:latin typeface="+mj-lt"/>
              </a:rPr>
              <a:t>The University of Tripoli</a:t>
            </a:r>
          </a:p>
          <a:p>
            <a:pPr algn="l"/>
            <a:endParaRPr lang="ar-LY" sz="2400" b="1" dirty="0" smtClean="0">
              <a:latin typeface="+mj-lt"/>
            </a:endParaRPr>
          </a:p>
          <a:p>
            <a:pPr algn="l"/>
            <a:r>
              <a:rPr lang="en-US" sz="1800" b="1" dirty="0" smtClean="0">
                <a:latin typeface="+mj-lt"/>
              </a:rPr>
              <a:t>Libya Higher Education Forum 2014: A Vision for the Future</a:t>
            </a:r>
          </a:p>
          <a:p>
            <a:pPr algn="l"/>
            <a:endParaRPr lang="en-US" sz="1800" b="1" dirty="0" smtClean="0">
              <a:latin typeface="+mj-lt"/>
            </a:endParaRPr>
          </a:p>
          <a:p>
            <a:pPr algn="l"/>
            <a:r>
              <a:rPr lang="en-US" sz="1800" b="1" dirty="0" smtClean="0">
                <a:latin typeface="+mj-lt"/>
              </a:rPr>
              <a:t>London, UK</a:t>
            </a:r>
          </a:p>
          <a:p>
            <a:pPr algn="l"/>
            <a:r>
              <a:rPr lang="en-US" sz="1800" b="1" dirty="0" smtClean="0">
                <a:latin typeface="+mj-lt"/>
              </a:rPr>
              <a:t>June 5 - 6, 2014</a:t>
            </a:r>
            <a:endParaRPr lang="en-US" sz="1800" b="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3716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sz="3200" dirty="0" smtClean="0"/>
              <a:t>Characteristics of World Class Universities</a:t>
            </a:r>
            <a:br>
              <a:rPr lang="en-US" sz="3200" dirty="0" smtClean="0"/>
            </a:br>
            <a:endParaRPr lang="en-US" sz="3200" dirty="0"/>
          </a:p>
        </p:txBody>
      </p:sp>
      <p:sp>
        <p:nvSpPr>
          <p:cNvPr id="5" name="TextBox 4"/>
          <p:cNvSpPr txBox="1"/>
          <p:nvPr/>
        </p:nvSpPr>
        <p:spPr>
          <a:xfrm>
            <a:off x="4800600" y="3682425"/>
            <a:ext cx="1295400" cy="584775"/>
          </a:xfrm>
          <a:prstGeom prst="rect">
            <a:avLst/>
          </a:prstGeom>
          <a:noFill/>
        </p:spPr>
        <p:txBody>
          <a:bodyPr wrap="square" rtlCol="0">
            <a:spAutoFit/>
          </a:bodyPr>
          <a:lstStyle/>
          <a:p>
            <a:r>
              <a:rPr lang="en-US" sz="1600" b="1" dirty="0" smtClean="0"/>
              <a:t>Research Output</a:t>
            </a:r>
            <a:endParaRPr lang="en-US" sz="2400" b="1" dirty="0"/>
          </a:p>
        </p:txBody>
      </p:sp>
      <p:sp>
        <p:nvSpPr>
          <p:cNvPr id="7" name="TextBox 6"/>
          <p:cNvSpPr txBox="1"/>
          <p:nvPr/>
        </p:nvSpPr>
        <p:spPr>
          <a:xfrm>
            <a:off x="3352800" y="3700046"/>
            <a:ext cx="1295400" cy="338554"/>
          </a:xfrm>
          <a:prstGeom prst="rect">
            <a:avLst/>
          </a:prstGeom>
          <a:noFill/>
        </p:spPr>
        <p:txBody>
          <a:bodyPr wrap="square" rtlCol="0">
            <a:spAutoFit/>
          </a:bodyPr>
          <a:lstStyle/>
          <a:p>
            <a:r>
              <a:rPr lang="en-US" sz="1600" b="1" dirty="0" smtClean="0"/>
              <a:t>Graduates</a:t>
            </a:r>
            <a:endParaRPr lang="en-US" b="1" dirty="0"/>
          </a:p>
        </p:txBody>
      </p:sp>
      <p:sp>
        <p:nvSpPr>
          <p:cNvPr id="8" name="TextBox 7"/>
          <p:cNvSpPr txBox="1"/>
          <p:nvPr/>
        </p:nvSpPr>
        <p:spPr>
          <a:xfrm rot="16200000">
            <a:off x="3922067" y="4774913"/>
            <a:ext cx="1295400" cy="584775"/>
          </a:xfrm>
          <a:prstGeom prst="rect">
            <a:avLst/>
          </a:prstGeom>
          <a:noFill/>
        </p:spPr>
        <p:txBody>
          <a:bodyPr wrap="square" rtlCol="0">
            <a:spAutoFit/>
          </a:bodyPr>
          <a:lstStyle/>
          <a:p>
            <a:r>
              <a:rPr lang="en-US" sz="1600" b="1" dirty="0" smtClean="0"/>
              <a:t>Technology Transfer</a:t>
            </a:r>
            <a:endParaRPr lang="en-US" sz="1600" b="1" dirty="0"/>
          </a:p>
        </p:txBody>
      </p:sp>
      <p:sp>
        <p:nvSpPr>
          <p:cNvPr id="9" name="TextBox 8"/>
          <p:cNvSpPr txBox="1"/>
          <p:nvPr/>
        </p:nvSpPr>
        <p:spPr>
          <a:xfrm>
            <a:off x="4267200" y="4233446"/>
            <a:ext cx="685800" cy="338554"/>
          </a:xfrm>
          <a:prstGeom prst="rect">
            <a:avLst/>
          </a:prstGeom>
          <a:noFill/>
        </p:spPr>
        <p:txBody>
          <a:bodyPr wrap="square" rtlCol="0">
            <a:spAutoFit/>
          </a:bodyPr>
          <a:lstStyle/>
          <a:p>
            <a:r>
              <a:rPr lang="en-US" sz="1600" b="1" dirty="0" smtClean="0">
                <a:solidFill>
                  <a:schemeClr val="accent2"/>
                </a:solidFill>
              </a:rPr>
              <a:t>WCU</a:t>
            </a:r>
            <a:endParaRPr lang="en-US" sz="1600" b="1" dirty="0">
              <a:solidFill>
                <a:schemeClr val="accent2"/>
              </a:solidFill>
            </a:endParaRPr>
          </a:p>
        </p:txBody>
      </p:sp>
      <p:sp>
        <p:nvSpPr>
          <p:cNvPr id="10" name="TextBox 9"/>
          <p:cNvSpPr txBox="1"/>
          <p:nvPr/>
        </p:nvSpPr>
        <p:spPr>
          <a:xfrm>
            <a:off x="7239000" y="4673025"/>
            <a:ext cx="1295400" cy="584775"/>
          </a:xfrm>
          <a:prstGeom prst="rect">
            <a:avLst/>
          </a:prstGeom>
          <a:noFill/>
        </p:spPr>
        <p:txBody>
          <a:bodyPr wrap="square" rtlCol="0">
            <a:spAutoFit/>
          </a:bodyPr>
          <a:lstStyle/>
          <a:p>
            <a:r>
              <a:rPr lang="en-US" sz="1600" b="1" dirty="0" smtClean="0"/>
              <a:t>Favorable governance</a:t>
            </a:r>
            <a:endParaRPr lang="en-US" sz="1600" b="1" dirty="0"/>
          </a:p>
        </p:txBody>
      </p:sp>
      <p:sp>
        <p:nvSpPr>
          <p:cNvPr id="11" name="TextBox 10"/>
          <p:cNvSpPr txBox="1"/>
          <p:nvPr/>
        </p:nvSpPr>
        <p:spPr>
          <a:xfrm>
            <a:off x="3886200" y="990600"/>
            <a:ext cx="1447800" cy="584775"/>
          </a:xfrm>
          <a:prstGeom prst="rect">
            <a:avLst/>
          </a:prstGeom>
          <a:noFill/>
        </p:spPr>
        <p:txBody>
          <a:bodyPr wrap="square" rtlCol="0">
            <a:spAutoFit/>
          </a:bodyPr>
          <a:lstStyle/>
          <a:p>
            <a:pPr algn="ctr"/>
            <a:r>
              <a:rPr lang="en-US" sz="1600" b="1" dirty="0" smtClean="0"/>
              <a:t>Concentration of talent</a:t>
            </a:r>
            <a:endParaRPr lang="en-US" sz="1600" b="1" dirty="0"/>
          </a:p>
        </p:txBody>
      </p:sp>
      <p:sp>
        <p:nvSpPr>
          <p:cNvPr id="12" name="TextBox 11"/>
          <p:cNvSpPr txBox="1"/>
          <p:nvPr/>
        </p:nvSpPr>
        <p:spPr>
          <a:xfrm>
            <a:off x="762000" y="4658380"/>
            <a:ext cx="1143000" cy="584775"/>
          </a:xfrm>
          <a:prstGeom prst="rect">
            <a:avLst/>
          </a:prstGeom>
          <a:noFill/>
        </p:spPr>
        <p:txBody>
          <a:bodyPr wrap="square" rtlCol="0">
            <a:spAutoFit/>
          </a:bodyPr>
          <a:lstStyle/>
          <a:p>
            <a:r>
              <a:rPr lang="en-US" sz="1600" b="1" dirty="0" smtClean="0"/>
              <a:t>Abundant resources</a:t>
            </a:r>
            <a:endParaRPr lang="en-US" sz="1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Funding</a:t>
            </a:r>
          </a:p>
          <a:p>
            <a:r>
              <a:rPr lang="en-US" dirty="0" smtClean="0"/>
              <a:t>Enrollment</a:t>
            </a:r>
          </a:p>
          <a:p>
            <a:r>
              <a:rPr lang="en-US" dirty="0" smtClean="0"/>
              <a:t>Internationalization</a:t>
            </a:r>
            <a:endParaRPr lang="en-US" dirty="0"/>
          </a:p>
        </p:txBody>
      </p:sp>
      <p:sp>
        <p:nvSpPr>
          <p:cNvPr id="3" name="Title 2"/>
          <p:cNvSpPr>
            <a:spLocks noGrp="1"/>
          </p:cNvSpPr>
          <p:nvPr>
            <p:ph type="title"/>
          </p:nvPr>
        </p:nvSpPr>
        <p:spPr/>
        <p:txBody>
          <a:bodyPr>
            <a:normAutofit fontScale="90000"/>
          </a:bodyPr>
          <a:lstStyle/>
          <a:p>
            <a:r>
              <a:rPr lang="en-US" dirty="0" smtClean="0"/>
              <a:t>Libyan vs. WCUs: Some Data for Comparison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481138"/>
          <a:ext cx="8229600" cy="4358640"/>
        </p:xfrm>
        <a:graphic>
          <a:graphicData uri="http://schemas.openxmlformats.org/drawingml/2006/table">
            <a:tbl>
              <a:tblPr firstRow="1" bandRow="1">
                <a:tableStyleId>{5C22544A-7EE6-4342-B048-85BDC9FD1C3A}</a:tableStyleId>
              </a:tblPr>
              <a:tblGrid>
                <a:gridCol w="990600"/>
                <a:gridCol w="3124200"/>
                <a:gridCol w="914400"/>
                <a:gridCol w="3200400"/>
              </a:tblGrid>
              <a:tr h="370840">
                <a:tc>
                  <a:txBody>
                    <a:bodyPr/>
                    <a:lstStyle/>
                    <a:p>
                      <a:pPr algn="ctr" rtl="0"/>
                      <a:r>
                        <a:rPr lang="en-US" sz="2000" b="1" dirty="0" smtClean="0"/>
                        <a:t>Rank</a:t>
                      </a:r>
                      <a:endParaRPr lang="en-US" sz="2000" b="1" dirty="0"/>
                    </a:p>
                  </a:txBody>
                  <a:tcPr/>
                </a:tc>
                <a:tc>
                  <a:txBody>
                    <a:bodyPr/>
                    <a:lstStyle/>
                    <a:p>
                      <a:pPr algn="l" rtl="1"/>
                      <a:r>
                        <a:rPr lang="en-US" sz="2000" b="1" dirty="0" smtClean="0"/>
                        <a:t>University</a:t>
                      </a:r>
                      <a:endParaRPr lang="en-US" sz="2000" b="1" dirty="0"/>
                    </a:p>
                  </a:txBody>
                  <a:tcPr/>
                </a:tc>
                <a:tc>
                  <a:txBody>
                    <a:bodyPr/>
                    <a:lstStyle/>
                    <a:p>
                      <a:pPr algn="ctr" rtl="0"/>
                      <a:r>
                        <a:rPr lang="en-US" sz="2000" b="1" dirty="0" smtClean="0"/>
                        <a:t>Rank</a:t>
                      </a:r>
                      <a:endParaRPr lang="en-US" sz="2000" b="1" dirty="0"/>
                    </a:p>
                  </a:txBody>
                  <a:tcPr/>
                </a:tc>
                <a:tc>
                  <a:txBody>
                    <a:bodyPr/>
                    <a:lstStyle/>
                    <a:p>
                      <a:pPr algn="l" rtl="1"/>
                      <a:r>
                        <a:rPr lang="en-US" sz="2000" b="1" dirty="0" smtClean="0"/>
                        <a:t>University</a:t>
                      </a:r>
                      <a:endParaRPr lang="en-US" sz="2000" b="1" dirty="0"/>
                    </a:p>
                  </a:txBody>
                  <a:tcPr/>
                </a:tc>
              </a:tr>
              <a:tr h="370840">
                <a:tc>
                  <a:txBody>
                    <a:bodyPr/>
                    <a:lstStyle/>
                    <a:p>
                      <a:pPr algn="ctr" rtl="0"/>
                      <a:r>
                        <a:rPr lang="en-US" sz="2000" b="1" dirty="0" smtClean="0"/>
                        <a:t>1</a:t>
                      </a:r>
                      <a:endParaRPr lang="en-US" sz="2000" b="1" dirty="0"/>
                    </a:p>
                  </a:txBody>
                  <a:tcPr/>
                </a:tc>
                <a:tc>
                  <a:txBody>
                    <a:bodyPr/>
                    <a:lstStyle/>
                    <a:p>
                      <a:pPr algn="l" rtl="0"/>
                      <a:r>
                        <a:rPr lang="en-US" sz="2000" b="1" dirty="0" smtClean="0"/>
                        <a:t>Harvard</a:t>
                      </a:r>
                      <a:endParaRPr lang="en-US" sz="2000" b="1" dirty="0"/>
                    </a:p>
                  </a:txBody>
                  <a:tcPr/>
                </a:tc>
                <a:tc>
                  <a:txBody>
                    <a:bodyPr/>
                    <a:lstStyle/>
                    <a:p>
                      <a:pPr algn="ctr" rtl="0"/>
                      <a:r>
                        <a:rPr lang="en-US" sz="2000" b="1" dirty="0" smtClean="0"/>
                        <a:t>2</a:t>
                      </a:r>
                      <a:endParaRPr lang="en-US" sz="2000" b="1" dirty="0"/>
                    </a:p>
                  </a:txBody>
                  <a:tcPr/>
                </a:tc>
                <a:tc>
                  <a:txBody>
                    <a:bodyPr/>
                    <a:lstStyle/>
                    <a:p>
                      <a:pPr algn="l" rtl="0"/>
                      <a:r>
                        <a:rPr lang="en-US" sz="2000" b="1" dirty="0" smtClean="0"/>
                        <a:t>Stanford</a:t>
                      </a:r>
                      <a:endParaRPr lang="en-US" sz="2000" b="1" dirty="0"/>
                    </a:p>
                  </a:txBody>
                  <a:tcPr/>
                </a:tc>
              </a:tr>
              <a:tr h="370840">
                <a:tc>
                  <a:txBody>
                    <a:bodyPr/>
                    <a:lstStyle/>
                    <a:p>
                      <a:pPr marL="0" algn="ctr" rtl="0" eaLnBrk="1" latinLnBrk="0" hangingPunct="1"/>
                      <a:r>
                        <a:rPr kumimoji="0" lang="en-US" sz="2000" b="1" kern="1200" dirty="0" smtClean="0">
                          <a:solidFill>
                            <a:srgbClr val="008000"/>
                          </a:solidFill>
                          <a:latin typeface="+mn-lt"/>
                          <a:ea typeface="+mn-ea"/>
                          <a:cs typeface="+mn-cs"/>
                        </a:rPr>
                        <a:t>3</a:t>
                      </a:r>
                      <a:endParaRPr kumimoji="0" lang="en-US" sz="2000" b="1" kern="1200" dirty="0">
                        <a:solidFill>
                          <a:srgbClr val="008000"/>
                        </a:solidFill>
                        <a:latin typeface="+mn-lt"/>
                        <a:ea typeface="+mn-ea"/>
                        <a:cs typeface="+mn-cs"/>
                      </a:endParaRPr>
                    </a:p>
                  </a:txBody>
                  <a:tcPr/>
                </a:tc>
                <a:tc>
                  <a:txBody>
                    <a:bodyPr/>
                    <a:lstStyle/>
                    <a:p>
                      <a:pPr algn="l" rtl="0"/>
                      <a:r>
                        <a:rPr kumimoji="0" lang="en-US" sz="2000" b="1" kern="1200" dirty="0" smtClean="0">
                          <a:solidFill>
                            <a:srgbClr val="008000"/>
                          </a:solidFill>
                          <a:latin typeface="+mn-lt"/>
                          <a:ea typeface="+mn-ea"/>
                          <a:cs typeface="+mn-cs"/>
                        </a:rPr>
                        <a:t>UC Berkeley</a:t>
                      </a:r>
                      <a:endParaRPr kumimoji="0" lang="en-US" sz="2000" b="1" kern="1200" dirty="0">
                        <a:solidFill>
                          <a:srgbClr val="008000"/>
                        </a:solidFill>
                        <a:latin typeface="+mn-lt"/>
                        <a:ea typeface="+mn-ea"/>
                        <a:cs typeface="+mn-cs"/>
                      </a:endParaRPr>
                    </a:p>
                  </a:txBody>
                  <a:tcPr/>
                </a:tc>
                <a:tc>
                  <a:txBody>
                    <a:bodyPr/>
                    <a:lstStyle/>
                    <a:p>
                      <a:pPr marL="0" algn="ctr" rtl="0" eaLnBrk="1" latinLnBrk="0" hangingPunct="1"/>
                      <a:r>
                        <a:rPr kumimoji="0" lang="en-US" sz="2000" b="1" kern="1200" dirty="0" smtClean="0">
                          <a:solidFill>
                            <a:srgbClr val="C00000"/>
                          </a:solidFill>
                          <a:latin typeface="+mn-lt"/>
                          <a:ea typeface="+mn-ea"/>
                          <a:cs typeface="+mn-cs"/>
                        </a:rPr>
                        <a:t>4</a:t>
                      </a:r>
                      <a:endParaRPr kumimoji="0" lang="en-US" sz="2000" b="1" kern="1200" dirty="0">
                        <a:solidFill>
                          <a:srgbClr val="C00000"/>
                        </a:solidFill>
                        <a:latin typeface="+mn-lt"/>
                        <a:ea typeface="+mn-ea"/>
                        <a:cs typeface="+mn-cs"/>
                      </a:endParaRPr>
                    </a:p>
                  </a:txBody>
                  <a:tcPr/>
                </a:tc>
                <a:tc>
                  <a:txBody>
                    <a:bodyPr/>
                    <a:lstStyle/>
                    <a:p>
                      <a:pPr algn="l" rtl="0"/>
                      <a:r>
                        <a:rPr lang="en-US" sz="2000" b="1" dirty="0" smtClean="0">
                          <a:solidFill>
                            <a:srgbClr val="C00000"/>
                          </a:solidFill>
                        </a:rPr>
                        <a:t>Cambridge</a:t>
                      </a:r>
                      <a:endParaRPr lang="en-US" sz="2000" b="1" dirty="0">
                        <a:solidFill>
                          <a:srgbClr val="C00000"/>
                        </a:solidFill>
                      </a:endParaRPr>
                    </a:p>
                  </a:txBody>
                  <a:tcPr/>
                </a:tc>
              </a:tr>
              <a:tr h="370840">
                <a:tc>
                  <a:txBody>
                    <a:bodyPr/>
                    <a:lstStyle/>
                    <a:p>
                      <a:pPr algn="ctr" rtl="0"/>
                      <a:r>
                        <a:rPr lang="en-US" sz="2000" b="1" dirty="0" smtClean="0"/>
                        <a:t>5</a:t>
                      </a:r>
                      <a:endParaRPr lang="en-US" sz="2000" b="1" dirty="0"/>
                    </a:p>
                  </a:txBody>
                  <a:tcPr/>
                </a:tc>
                <a:tc>
                  <a:txBody>
                    <a:bodyPr/>
                    <a:lstStyle/>
                    <a:p>
                      <a:pPr algn="l" rtl="0"/>
                      <a:r>
                        <a:rPr lang="en-US" sz="2000" b="1" dirty="0" smtClean="0"/>
                        <a:t>MIT</a:t>
                      </a:r>
                      <a:endParaRPr lang="en-US" sz="2000" b="1" dirty="0"/>
                    </a:p>
                  </a:txBody>
                  <a:tcPr/>
                </a:tc>
                <a:tc>
                  <a:txBody>
                    <a:bodyPr/>
                    <a:lstStyle/>
                    <a:p>
                      <a:pPr algn="ctr" rtl="0"/>
                      <a:r>
                        <a:rPr lang="en-US" sz="2000" b="1" dirty="0" smtClean="0"/>
                        <a:t>6</a:t>
                      </a:r>
                      <a:endParaRPr lang="en-US" sz="2000" b="1" dirty="0"/>
                    </a:p>
                  </a:txBody>
                  <a:tcPr/>
                </a:tc>
                <a:tc>
                  <a:txBody>
                    <a:bodyPr/>
                    <a:lstStyle/>
                    <a:p>
                      <a:pPr algn="l" rtl="0"/>
                      <a:r>
                        <a:rPr lang="en-US" sz="2000" b="1" dirty="0" smtClean="0"/>
                        <a:t>Cal Tech</a:t>
                      </a:r>
                      <a:endParaRPr lang="en-US" sz="2000" b="1" dirty="0"/>
                    </a:p>
                  </a:txBody>
                  <a:tcPr/>
                </a:tc>
              </a:tr>
              <a:tr h="370840">
                <a:tc>
                  <a:txBody>
                    <a:bodyPr/>
                    <a:lstStyle/>
                    <a:p>
                      <a:pPr algn="ctr" rtl="0"/>
                      <a:r>
                        <a:rPr lang="en-US" sz="2000" b="1" dirty="0" smtClean="0"/>
                        <a:t>7</a:t>
                      </a:r>
                      <a:endParaRPr lang="en-US" sz="2000" b="1" dirty="0"/>
                    </a:p>
                  </a:txBody>
                  <a:tcPr/>
                </a:tc>
                <a:tc>
                  <a:txBody>
                    <a:bodyPr/>
                    <a:lstStyle/>
                    <a:p>
                      <a:pPr algn="l" rtl="0"/>
                      <a:r>
                        <a:rPr lang="en-US" sz="2000" b="1" dirty="0" smtClean="0"/>
                        <a:t>Columbia</a:t>
                      </a:r>
                      <a:endParaRPr lang="en-US" sz="2000" b="1" dirty="0"/>
                    </a:p>
                  </a:txBody>
                  <a:tcPr/>
                </a:tc>
                <a:tc>
                  <a:txBody>
                    <a:bodyPr/>
                    <a:lstStyle/>
                    <a:p>
                      <a:pPr algn="ctr" rtl="0"/>
                      <a:r>
                        <a:rPr lang="en-US" sz="2000" b="1" dirty="0" smtClean="0"/>
                        <a:t>8</a:t>
                      </a:r>
                      <a:endParaRPr lang="en-US" sz="2000" b="1" dirty="0"/>
                    </a:p>
                  </a:txBody>
                  <a:tcPr/>
                </a:tc>
                <a:tc>
                  <a:txBody>
                    <a:bodyPr/>
                    <a:lstStyle/>
                    <a:p>
                      <a:pPr algn="l" rtl="0"/>
                      <a:r>
                        <a:rPr lang="en-US" sz="2000" b="1" dirty="0" smtClean="0"/>
                        <a:t>Princeton</a:t>
                      </a:r>
                      <a:endParaRPr lang="en-US" sz="2000" b="1" dirty="0"/>
                    </a:p>
                  </a:txBody>
                  <a:tcPr/>
                </a:tc>
              </a:tr>
              <a:tr h="370840">
                <a:tc>
                  <a:txBody>
                    <a:bodyPr/>
                    <a:lstStyle/>
                    <a:p>
                      <a:pPr marL="0" algn="ctr" rtl="0" eaLnBrk="1" latinLnBrk="0" hangingPunct="1"/>
                      <a:r>
                        <a:rPr kumimoji="0" lang="en-US" sz="2000" b="1" kern="1200" dirty="0" smtClean="0">
                          <a:solidFill>
                            <a:schemeClr val="dk1"/>
                          </a:solidFill>
                          <a:latin typeface="+mn-lt"/>
                          <a:ea typeface="+mn-ea"/>
                          <a:cs typeface="+mn-cs"/>
                        </a:rPr>
                        <a:t>9</a:t>
                      </a:r>
                      <a:endParaRPr kumimoji="0" lang="en-US" sz="2000" b="1" kern="1200" dirty="0">
                        <a:solidFill>
                          <a:schemeClr val="dk1"/>
                        </a:solidFill>
                        <a:latin typeface="+mn-lt"/>
                        <a:ea typeface="+mn-ea"/>
                        <a:cs typeface="+mn-cs"/>
                      </a:endParaRPr>
                    </a:p>
                  </a:txBody>
                  <a:tcPr/>
                </a:tc>
                <a:tc>
                  <a:txBody>
                    <a:bodyPr/>
                    <a:lstStyle/>
                    <a:p>
                      <a:pPr algn="l" rtl="0"/>
                      <a:r>
                        <a:rPr lang="en-US" sz="2000" b="1" dirty="0" smtClean="0"/>
                        <a:t>Chicago</a:t>
                      </a:r>
                      <a:endParaRPr lang="en-US" sz="2000" b="1" dirty="0"/>
                    </a:p>
                  </a:txBody>
                  <a:tcPr/>
                </a:tc>
                <a:tc>
                  <a:txBody>
                    <a:bodyPr/>
                    <a:lstStyle/>
                    <a:p>
                      <a:pPr algn="ctr" rtl="0"/>
                      <a:r>
                        <a:rPr kumimoji="0" lang="en-US" sz="2000" b="1" kern="1200" dirty="0" smtClean="0">
                          <a:solidFill>
                            <a:srgbClr val="C00000"/>
                          </a:solidFill>
                          <a:latin typeface="+mn-lt"/>
                          <a:ea typeface="+mn-ea"/>
                          <a:cs typeface="+mn-cs"/>
                        </a:rPr>
                        <a:t>10</a:t>
                      </a:r>
                      <a:endParaRPr kumimoji="0" lang="en-US" sz="2000" b="1" kern="1200" dirty="0">
                        <a:solidFill>
                          <a:srgbClr val="C00000"/>
                        </a:solidFill>
                        <a:latin typeface="+mn-lt"/>
                        <a:ea typeface="+mn-ea"/>
                        <a:cs typeface="+mn-cs"/>
                      </a:endParaRPr>
                    </a:p>
                  </a:txBody>
                  <a:tcPr/>
                </a:tc>
                <a:tc>
                  <a:txBody>
                    <a:bodyPr/>
                    <a:lstStyle/>
                    <a:p>
                      <a:pPr algn="l" rtl="0"/>
                      <a:r>
                        <a:rPr lang="en-US" sz="2000" b="1" dirty="0" smtClean="0">
                          <a:solidFill>
                            <a:srgbClr val="C00000"/>
                          </a:solidFill>
                        </a:rPr>
                        <a:t>Oxford</a:t>
                      </a:r>
                      <a:endParaRPr lang="en-US" sz="2000" b="1" dirty="0">
                        <a:solidFill>
                          <a:srgbClr val="C00000"/>
                        </a:solidFill>
                      </a:endParaRPr>
                    </a:p>
                  </a:txBody>
                  <a:tcPr/>
                </a:tc>
              </a:tr>
              <a:tr h="370840">
                <a:tc>
                  <a:txBody>
                    <a:bodyPr/>
                    <a:lstStyle/>
                    <a:p>
                      <a:pPr algn="ctr" rtl="0"/>
                      <a:r>
                        <a:rPr lang="en-US" sz="2000" b="1" dirty="0" smtClean="0"/>
                        <a:t>11</a:t>
                      </a:r>
                      <a:endParaRPr lang="en-US" sz="2000" b="1" dirty="0"/>
                    </a:p>
                  </a:txBody>
                  <a:tcPr/>
                </a:tc>
                <a:tc>
                  <a:txBody>
                    <a:bodyPr/>
                    <a:lstStyle/>
                    <a:p>
                      <a:pPr algn="l" rtl="0"/>
                      <a:r>
                        <a:rPr lang="en-US" sz="2000" b="1" dirty="0" smtClean="0"/>
                        <a:t>Yale</a:t>
                      </a:r>
                      <a:endParaRPr lang="en-US" sz="2000" b="1" dirty="0"/>
                    </a:p>
                  </a:txBody>
                  <a:tcPr/>
                </a:tc>
                <a:tc>
                  <a:txBody>
                    <a:bodyPr/>
                    <a:lstStyle/>
                    <a:p>
                      <a:pPr algn="ctr" rtl="0"/>
                      <a:r>
                        <a:rPr lang="en-US" sz="2000" b="1" dirty="0" smtClean="0"/>
                        <a:t>12</a:t>
                      </a:r>
                      <a:endParaRPr lang="en-US" sz="2000" b="1" dirty="0"/>
                    </a:p>
                  </a:txBody>
                  <a:tcPr/>
                </a:tc>
                <a:tc>
                  <a:txBody>
                    <a:bodyPr/>
                    <a:lstStyle/>
                    <a:p>
                      <a:pPr algn="l" rtl="0"/>
                      <a:r>
                        <a:rPr lang="en-US" sz="2000" b="1" dirty="0" smtClean="0"/>
                        <a:t>Cornell</a:t>
                      </a:r>
                      <a:endParaRPr lang="en-US" sz="2000" b="1" dirty="0"/>
                    </a:p>
                  </a:txBody>
                  <a:tcPr/>
                </a:tc>
              </a:tr>
              <a:tr h="370840">
                <a:tc>
                  <a:txBody>
                    <a:bodyPr/>
                    <a:lstStyle/>
                    <a:p>
                      <a:pPr algn="ctr" rtl="0"/>
                      <a:r>
                        <a:rPr lang="en-US" sz="2000" b="1" dirty="0" smtClean="0">
                          <a:solidFill>
                            <a:srgbClr val="008000"/>
                          </a:solidFill>
                        </a:rPr>
                        <a:t>13</a:t>
                      </a:r>
                      <a:endParaRPr lang="en-US" sz="2000" b="1" dirty="0">
                        <a:solidFill>
                          <a:srgbClr val="008000"/>
                        </a:solidFill>
                      </a:endParaRPr>
                    </a:p>
                  </a:txBody>
                  <a:tcPr/>
                </a:tc>
                <a:tc>
                  <a:txBody>
                    <a:bodyPr/>
                    <a:lstStyle/>
                    <a:p>
                      <a:pPr algn="l" rtl="0"/>
                      <a:r>
                        <a:rPr lang="en-US" sz="2000" b="1" dirty="0" smtClean="0">
                          <a:solidFill>
                            <a:srgbClr val="008000"/>
                          </a:solidFill>
                        </a:rPr>
                        <a:t>UCLA</a:t>
                      </a:r>
                      <a:endParaRPr lang="en-US" sz="2000" b="1" dirty="0">
                        <a:solidFill>
                          <a:srgbClr val="008000"/>
                        </a:solidFill>
                      </a:endParaRPr>
                    </a:p>
                  </a:txBody>
                  <a:tcPr/>
                </a:tc>
                <a:tc>
                  <a:txBody>
                    <a:bodyPr/>
                    <a:lstStyle/>
                    <a:p>
                      <a:pPr algn="ctr" rtl="0"/>
                      <a:r>
                        <a:rPr lang="en-US" sz="2000" b="1" dirty="0" smtClean="0">
                          <a:solidFill>
                            <a:srgbClr val="008000"/>
                          </a:solidFill>
                        </a:rPr>
                        <a:t>14</a:t>
                      </a:r>
                      <a:endParaRPr lang="en-US" sz="2000" b="1" dirty="0">
                        <a:solidFill>
                          <a:srgbClr val="008000"/>
                        </a:solidFill>
                      </a:endParaRPr>
                    </a:p>
                  </a:txBody>
                  <a:tcPr/>
                </a:tc>
                <a:tc>
                  <a:txBody>
                    <a:bodyPr/>
                    <a:lstStyle/>
                    <a:p>
                      <a:pPr algn="l" rtl="0"/>
                      <a:r>
                        <a:rPr lang="en-US" sz="2000" b="1" dirty="0" smtClean="0">
                          <a:solidFill>
                            <a:srgbClr val="008000"/>
                          </a:solidFill>
                        </a:rPr>
                        <a:t>UC San Diego</a:t>
                      </a:r>
                      <a:endParaRPr lang="en-US" sz="2000" b="1" dirty="0">
                        <a:solidFill>
                          <a:srgbClr val="008000"/>
                        </a:solidFill>
                      </a:endParaRPr>
                    </a:p>
                  </a:txBody>
                  <a:tcPr/>
                </a:tc>
              </a:tr>
              <a:tr h="370840">
                <a:tc>
                  <a:txBody>
                    <a:bodyPr/>
                    <a:lstStyle/>
                    <a:p>
                      <a:pPr marL="0" algn="ctr" rtl="0" eaLnBrk="1" latinLnBrk="0" hangingPunct="1"/>
                      <a:r>
                        <a:rPr kumimoji="0" lang="en-US" sz="2000" b="1" kern="1200" dirty="0" smtClean="0">
                          <a:solidFill>
                            <a:schemeClr val="dk1"/>
                          </a:solidFill>
                          <a:latin typeface="+mn-lt"/>
                          <a:ea typeface="+mn-ea"/>
                          <a:cs typeface="+mn-cs"/>
                        </a:rPr>
                        <a:t>15</a:t>
                      </a:r>
                      <a:endParaRPr kumimoji="0" lang="en-US" sz="2000" b="1" kern="1200" dirty="0">
                        <a:solidFill>
                          <a:schemeClr val="dk1"/>
                        </a:solidFill>
                        <a:latin typeface="+mn-lt"/>
                        <a:ea typeface="+mn-ea"/>
                        <a:cs typeface="+mn-cs"/>
                      </a:endParaRPr>
                    </a:p>
                  </a:txBody>
                  <a:tcPr/>
                </a:tc>
                <a:tc>
                  <a:txBody>
                    <a:bodyPr/>
                    <a:lstStyle/>
                    <a:p>
                      <a:pPr algn="l" rtl="0"/>
                      <a:r>
                        <a:rPr lang="en-US" sz="2000" b="1" dirty="0" smtClean="0"/>
                        <a:t>Pennsylvania</a:t>
                      </a:r>
                      <a:endParaRPr lang="en-US" sz="2000" b="1" dirty="0"/>
                    </a:p>
                  </a:txBody>
                  <a:tcPr/>
                </a:tc>
                <a:tc>
                  <a:txBody>
                    <a:bodyPr/>
                    <a:lstStyle/>
                    <a:p>
                      <a:pPr marL="0" algn="ctr" rtl="0" eaLnBrk="1" latinLnBrk="0" hangingPunct="1"/>
                      <a:r>
                        <a:rPr kumimoji="0" lang="en-US" sz="2000" b="1" kern="1200" dirty="0" smtClean="0">
                          <a:solidFill>
                            <a:srgbClr val="008000"/>
                          </a:solidFill>
                          <a:latin typeface="+mn-lt"/>
                          <a:ea typeface="+mn-ea"/>
                          <a:cs typeface="+mn-cs"/>
                        </a:rPr>
                        <a:t>16</a:t>
                      </a:r>
                      <a:endParaRPr kumimoji="0" lang="en-US" sz="2000" b="1" kern="1200" dirty="0">
                        <a:solidFill>
                          <a:srgbClr val="008000"/>
                        </a:solidFill>
                        <a:latin typeface="+mn-lt"/>
                        <a:ea typeface="+mn-ea"/>
                        <a:cs typeface="+mn-cs"/>
                      </a:endParaRPr>
                    </a:p>
                  </a:txBody>
                  <a:tcPr/>
                </a:tc>
                <a:tc>
                  <a:txBody>
                    <a:bodyPr/>
                    <a:lstStyle/>
                    <a:p>
                      <a:pPr algn="l" rtl="0"/>
                      <a:r>
                        <a:rPr lang="en-US" sz="2000" b="1" dirty="0" smtClean="0">
                          <a:solidFill>
                            <a:srgbClr val="008000"/>
                          </a:solidFill>
                        </a:rPr>
                        <a:t>Washington,</a:t>
                      </a:r>
                      <a:r>
                        <a:rPr lang="en-US" sz="2000" b="1" baseline="0" dirty="0" smtClean="0">
                          <a:solidFill>
                            <a:srgbClr val="008000"/>
                          </a:solidFill>
                        </a:rPr>
                        <a:t> Seattle</a:t>
                      </a:r>
                      <a:endParaRPr lang="en-US" sz="2000" b="1" dirty="0">
                        <a:solidFill>
                          <a:srgbClr val="008000"/>
                        </a:solidFill>
                      </a:endParaRPr>
                    </a:p>
                  </a:txBody>
                  <a:tcPr/>
                </a:tc>
              </a:tr>
              <a:tr h="370840">
                <a:tc>
                  <a:txBody>
                    <a:bodyPr/>
                    <a:lstStyle/>
                    <a:p>
                      <a:pPr algn="ctr" rtl="0"/>
                      <a:r>
                        <a:rPr lang="en-US" sz="2000" b="1" dirty="0" smtClean="0">
                          <a:solidFill>
                            <a:srgbClr val="008000"/>
                          </a:solidFill>
                        </a:rPr>
                        <a:t>17</a:t>
                      </a:r>
                      <a:endParaRPr lang="en-US" sz="2000" b="1" dirty="0">
                        <a:solidFill>
                          <a:srgbClr val="008000"/>
                        </a:solidFill>
                      </a:endParaRPr>
                    </a:p>
                  </a:txBody>
                  <a:tcPr/>
                </a:tc>
                <a:tc>
                  <a:txBody>
                    <a:bodyPr/>
                    <a:lstStyle/>
                    <a:p>
                      <a:pPr algn="l" rtl="0"/>
                      <a:r>
                        <a:rPr lang="en-US" sz="2000" b="1" dirty="0" smtClean="0">
                          <a:solidFill>
                            <a:srgbClr val="008000"/>
                          </a:solidFill>
                        </a:rPr>
                        <a:t>Wisconsin, Madison</a:t>
                      </a:r>
                      <a:endParaRPr lang="en-US" sz="2000" b="1" dirty="0">
                        <a:solidFill>
                          <a:srgbClr val="008000"/>
                        </a:solidFill>
                      </a:endParaRPr>
                    </a:p>
                  </a:txBody>
                  <a:tcPr/>
                </a:tc>
                <a:tc>
                  <a:txBody>
                    <a:bodyPr/>
                    <a:lstStyle/>
                    <a:p>
                      <a:pPr algn="ctr" rtl="0"/>
                      <a:r>
                        <a:rPr lang="en-US" sz="2000" b="1" dirty="0" smtClean="0">
                          <a:solidFill>
                            <a:srgbClr val="008000"/>
                          </a:solidFill>
                        </a:rPr>
                        <a:t>18</a:t>
                      </a:r>
                      <a:endParaRPr lang="en-US" sz="2000" b="1" dirty="0">
                        <a:solidFill>
                          <a:srgbClr val="008000"/>
                        </a:solidFill>
                      </a:endParaRPr>
                    </a:p>
                  </a:txBody>
                  <a:tcPr/>
                </a:tc>
                <a:tc>
                  <a:txBody>
                    <a:bodyPr/>
                    <a:lstStyle/>
                    <a:p>
                      <a:pPr algn="l" rtl="0"/>
                      <a:r>
                        <a:rPr lang="en-US" sz="2000" b="1" dirty="0" smtClean="0">
                          <a:solidFill>
                            <a:srgbClr val="008000"/>
                          </a:solidFill>
                        </a:rPr>
                        <a:t>UC</a:t>
                      </a:r>
                      <a:r>
                        <a:rPr lang="en-US" sz="2000" b="1" baseline="0" dirty="0" smtClean="0">
                          <a:solidFill>
                            <a:srgbClr val="008000"/>
                          </a:solidFill>
                        </a:rPr>
                        <a:t> San Francisco</a:t>
                      </a:r>
                      <a:endParaRPr lang="en-US" sz="2000" b="1" dirty="0">
                        <a:solidFill>
                          <a:srgbClr val="008000"/>
                        </a:solidFill>
                      </a:endParaRPr>
                    </a:p>
                  </a:txBody>
                  <a:tcPr/>
                </a:tc>
              </a:tr>
              <a:tr h="370840">
                <a:tc>
                  <a:txBody>
                    <a:bodyPr/>
                    <a:lstStyle/>
                    <a:p>
                      <a:pPr algn="ctr" rtl="0"/>
                      <a:r>
                        <a:rPr kumimoji="0" lang="en-US" sz="2000" b="1" kern="1200" dirty="0" smtClean="0">
                          <a:solidFill>
                            <a:srgbClr val="C00000"/>
                          </a:solidFill>
                          <a:latin typeface="+mn-lt"/>
                          <a:ea typeface="+mn-ea"/>
                          <a:cs typeface="+mn-cs"/>
                        </a:rPr>
                        <a:t>19</a:t>
                      </a:r>
                      <a:endParaRPr kumimoji="0" lang="en-US" sz="2000" b="1" kern="1200" dirty="0">
                        <a:solidFill>
                          <a:srgbClr val="C00000"/>
                        </a:solidFill>
                        <a:latin typeface="+mn-lt"/>
                        <a:ea typeface="+mn-ea"/>
                        <a:cs typeface="+mn-cs"/>
                      </a:endParaRPr>
                    </a:p>
                  </a:txBody>
                  <a:tcPr/>
                </a:tc>
                <a:tc>
                  <a:txBody>
                    <a:bodyPr/>
                    <a:lstStyle/>
                    <a:p>
                      <a:pPr algn="l" rtl="0"/>
                      <a:r>
                        <a:rPr lang="en-US" sz="2000" b="1" dirty="0" smtClean="0">
                          <a:solidFill>
                            <a:srgbClr val="C00000"/>
                          </a:solidFill>
                        </a:rPr>
                        <a:t>Tokyo</a:t>
                      </a:r>
                      <a:endParaRPr lang="en-US" sz="2000" b="1" dirty="0">
                        <a:solidFill>
                          <a:srgbClr val="C00000"/>
                        </a:solidFill>
                      </a:endParaRPr>
                    </a:p>
                  </a:txBody>
                  <a:tcPr/>
                </a:tc>
                <a:tc>
                  <a:txBody>
                    <a:bodyPr/>
                    <a:lstStyle/>
                    <a:p>
                      <a:pPr marL="0" algn="ctr" rtl="0" eaLnBrk="1" latinLnBrk="0" hangingPunct="1"/>
                      <a:r>
                        <a:rPr kumimoji="0" lang="en-US" sz="2000" b="1" kern="1200" dirty="0" smtClean="0">
                          <a:solidFill>
                            <a:schemeClr val="dk1"/>
                          </a:solidFill>
                          <a:latin typeface="+mn-lt"/>
                          <a:ea typeface="+mn-ea"/>
                          <a:cs typeface="+mn-cs"/>
                        </a:rPr>
                        <a:t>20</a:t>
                      </a:r>
                      <a:endParaRPr kumimoji="0" lang="en-US" sz="2000" b="1" kern="1200" dirty="0">
                        <a:solidFill>
                          <a:schemeClr val="dk1"/>
                        </a:solidFill>
                        <a:latin typeface="+mn-lt"/>
                        <a:ea typeface="+mn-ea"/>
                        <a:cs typeface="+mn-cs"/>
                      </a:endParaRPr>
                    </a:p>
                  </a:txBody>
                  <a:tcPr/>
                </a:tc>
                <a:tc>
                  <a:txBody>
                    <a:bodyPr/>
                    <a:lstStyle/>
                    <a:p>
                      <a:pPr algn="l" rtl="0"/>
                      <a:r>
                        <a:rPr lang="en-US" sz="2000" b="1" baseline="0" dirty="0" smtClean="0"/>
                        <a:t>Johns Hopkins</a:t>
                      </a:r>
                      <a:endParaRPr lang="en-US" sz="2000" b="1" dirty="0"/>
                    </a:p>
                  </a:txBody>
                  <a:tcPr/>
                </a:tc>
              </a:tr>
            </a:tbl>
          </a:graphicData>
        </a:graphic>
      </p:graphicFrame>
      <p:sp>
        <p:nvSpPr>
          <p:cNvPr id="3" name="Title 2"/>
          <p:cNvSpPr>
            <a:spLocks noGrp="1"/>
          </p:cNvSpPr>
          <p:nvPr>
            <p:ph type="title"/>
          </p:nvPr>
        </p:nvSpPr>
        <p:spPr/>
        <p:txBody>
          <a:bodyPr>
            <a:noAutofit/>
          </a:bodyPr>
          <a:lstStyle/>
          <a:p>
            <a:r>
              <a:rPr lang="en-US" sz="3200" dirty="0" smtClean="0"/>
              <a:t>Top 20 Universities in 2008, Shanghai Ranking (ARWU)</a:t>
            </a:r>
            <a:endParaRPr lang="en-US"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l"/>
            <a:r>
              <a:rPr lang="en-US" sz="3200" dirty="0" smtClean="0"/>
              <a:t>US University Endowments (2013)</a:t>
            </a:r>
            <a:endParaRPr lang="en-US" sz="3200" dirty="0"/>
          </a:p>
        </p:txBody>
      </p:sp>
      <p:graphicFrame>
        <p:nvGraphicFramePr>
          <p:cNvPr id="6" name="Content Placeholder 5"/>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481138"/>
          <a:ext cx="8229600" cy="4450080"/>
        </p:xfrm>
        <a:graphic>
          <a:graphicData uri="http://schemas.openxmlformats.org/drawingml/2006/table">
            <a:tbl>
              <a:tblPr firstRow="1" bandRow="1">
                <a:tableStyleId>{5C22544A-7EE6-4342-B048-85BDC9FD1C3A}</a:tableStyleId>
              </a:tblPr>
              <a:tblGrid>
                <a:gridCol w="838200"/>
                <a:gridCol w="914400"/>
                <a:gridCol w="2209800"/>
                <a:gridCol w="1676400"/>
                <a:gridCol w="1143000"/>
                <a:gridCol w="1447800"/>
              </a:tblGrid>
              <a:tr h="370840">
                <a:tc>
                  <a:txBody>
                    <a:bodyPr/>
                    <a:lstStyle/>
                    <a:p>
                      <a:pPr algn="ctr" rtl="0" fontAlgn="b"/>
                      <a:r>
                        <a:rPr lang="en-US" sz="2000" b="1" i="0" u="none" strike="noStrike" dirty="0" smtClean="0">
                          <a:solidFill>
                            <a:schemeClr val="bg1"/>
                          </a:solidFill>
                          <a:latin typeface="Calibri"/>
                        </a:rPr>
                        <a:t>AWR</a:t>
                      </a:r>
                      <a:endParaRPr lang="ar-LY" sz="2000" b="1" i="0" u="none" strike="noStrike" dirty="0">
                        <a:solidFill>
                          <a:schemeClr val="bg1"/>
                        </a:solidFill>
                        <a:latin typeface="Calibri"/>
                      </a:endParaRPr>
                    </a:p>
                  </a:txBody>
                  <a:tcPr marL="9525" marR="9525" marT="9525" marB="0" anchor="b"/>
                </a:tc>
                <a:tc>
                  <a:txBody>
                    <a:bodyPr/>
                    <a:lstStyle/>
                    <a:p>
                      <a:pPr algn="ctr" rtl="0" fontAlgn="b"/>
                      <a:r>
                        <a:rPr lang="en-US" sz="2000" b="1" i="0" u="none" strike="noStrike" dirty="0" smtClean="0">
                          <a:solidFill>
                            <a:schemeClr val="bg1"/>
                          </a:solidFill>
                          <a:latin typeface="Calibri"/>
                        </a:rPr>
                        <a:t>THES</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University</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Expenditures</a:t>
                      </a:r>
                      <a:endParaRPr lang="en-US"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Students</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$/Student</a:t>
                      </a:r>
                      <a:endParaRPr lang="ar-LY" sz="2000" b="1" i="0" u="none" strike="noStrike" dirty="0">
                        <a:solidFill>
                          <a:schemeClr val="bg1"/>
                        </a:solidFill>
                        <a:latin typeface="Calibri"/>
                      </a:endParaRPr>
                    </a:p>
                  </a:txBody>
                  <a:tcPr marL="9525" marR="9525" marT="9525" marB="0" anchor="b"/>
                </a:tc>
              </a:tr>
              <a:tr h="370840">
                <a:tc>
                  <a:txBody>
                    <a:bodyPr/>
                    <a:lstStyle/>
                    <a:p>
                      <a:pPr algn="ctr" rtl="0" fontAlgn="b"/>
                      <a:r>
                        <a:rPr lang="en-US" sz="1800" b="1" i="0" u="none" strike="noStrike" dirty="0">
                          <a:solidFill>
                            <a:srgbClr val="000000"/>
                          </a:solidFill>
                          <a:latin typeface="Calibri"/>
                        </a:rPr>
                        <a:t>1</a:t>
                      </a:r>
                    </a:p>
                  </a:txBody>
                  <a:tcPr marL="9525" marR="9525" marT="9525" marB="0" anchor="b"/>
                </a:tc>
                <a:tc>
                  <a:txBody>
                    <a:bodyPr/>
                    <a:lstStyle/>
                    <a:p>
                      <a:pPr algn="ctr" rtl="0" fontAlgn="b"/>
                      <a:r>
                        <a:rPr lang="en-US" sz="1800" b="1" i="0" u="none" strike="noStrike" dirty="0">
                          <a:solidFill>
                            <a:srgbClr val="000000"/>
                          </a:solidFill>
                          <a:latin typeface="Calibri"/>
                        </a:rPr>
                        <a:t>1</a:t>
                      </a:r>
                    </a:p>
                  </a:txBody>
                  <a:tcPr marL="9525" marR="9525" marT="9525" marB="0" anchor="b"/>
                </a:tc>
                <a:tc>
                  <a:txBody>
                    <a:bodyPr/>
                    <a:lstStyle/>
                    <a:p>
                      <a:pPr algn="l" rtl="0" fontAlgn="b"/>
                      <a:r>
                        <a:rPr lang="en-US" sz="1800" b="1" i="0" u="none" strike="noStrike" dirty="0" smtClean="0">
                          <a:solidFill>
                            <a:srgbClr val="000000"/>
                          </a:solidFill>
                          <a:latin typeface="Calibri"/>
                        </a:rPr>
                        <a:t>Harvard</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3,170,650,000</a:t>
                      </a:r>
                    </a:p>
                  </a:txBody>
                  <a:tcPr marL="9525" marR="9525" marT="9525" marB="0" anchor="b"/>
                </a:tc>
                <a:tc>
                  <a:txBody>
                    <a:bodyPr/>
                    <a:lstStyle/>
                    <a:p>
                      <a:pPr algn="l" rtl="0" fontAlgn="b"/>
                      <a:r>
                        <a:rPr lang="en-US" sz="1800" b="1" i="0" u="none" strike="noStrike" dirty="0">
                          <a:solidFill>
                            <a:srgbClr val="000000"/>
                          </a:solidFill>
                          <a:latin typeface="Calibri"/>
                        </a:rPr>
                        <a:t>29,900</a:t>
                      </a:r>
                    </a:p>
                  </a:txBody>
                  <a:tcPr marL="9525" marR="9525" marT="9525" marB="0" anchor="b"/>
                </a:tc>
                <a:tc>
                  <a:txBody>
                    <a:bodyPr/>
                    <a:lstStyle/>
                    <a:p>
                      <a:pPr algn="l" rtl="0" fontAlgn="b"/>
                      <a:r>
                        <a:rPr lang="en-US" sz="1800" b="1" i="0" u="none" strike="noStrike" dirty="0">
                          <a:solidFill>
                            <a:srgbClr val="000000"/>
                          </a:solidFill>
                          <a:latin typeface="Calibri"/>
                        </a:rPr>
                        <a:t>106,042</a:t>
                      </a:r>
                    </a:p>
                  </a:txBody>
                  <a:tcPr marL="9525" marR="9525" marT="9525" marB="0" anchor="b"/>
                </a:tc>
              </a:tr>
              <a:tr h="370840">
                <a:tc>
                  <a:txBody>
                    <a:bodyPr/>
                    <a:lstStyle/>
                    <a:p>
                      <a:pPr algn="ctr" rtl="0" fontAlgn="b"/>
                      <a:r>
                        <a:rPr lang="en-US" sz="1800" b="1" i="0" u="none" strike="noStrike" dirty="0">
                          <a:solidFill>
                            <a:srgbClr val="000000"/>
                          </a:solidFill>
                          <a:latin typeface="Calibri"/>
                        </a:rPr>
                        <a:t>2</a:t>
                      </a:r>
                    </a:p>
                  </a:txBody>
                  <a:tcPr marL="9525" marR="9525" marT="9525" marB="0" anchor="b"/>
                </a:tc>
                <a:tc>
                  <a:txBody>
                    <a:bodyPr/>
                    <a:lstStyle/>
                    <a:p>
                      <a:pPr algn="ctr" rtl="0" fontAlgn="b"/>
                      <a:r>
                        <a:rPr lang="en-US" sz="1800" b="1" i="0" u="none" strike="noStrike" dirty="0">
                          <a:solidFill>
                            <a:srgbClr val="000000"/>
                          </a:solidFill>
                          <a:latin typeface="Calibri"/>
                        </a:rPr>
                        <a:t>17</a:t>
                      </a:r>
                    </a:p>
                  </a:txBody>
                  <a:tcPr marL="9525" marR="9525" marT="9525" marB="0" anchor="b"/>
                </a:tc>
                <a:tc>
                  <a:txBody>
                    <a:bodyPr/>
                    <a:lstStyle/>
                    <a:p>
                      <a:pPr algn="l" rtl="0" fontAlgn="b"/>
                      <a:r>
                        <a:rPr lang="en-US" sz="1800" b="1" i="0" u="none" strike="noStrike" dirty="0" smtClean="0">
                          <a:solidFill>
                            <a:srgbClr val="000000"/>
                          </a:solidFill>
                          <a:latin typeface="Calibri"/>
                        </a:rPr>
                        <a:t>Stanford</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3,265,800,000</a:t>
                      </a:r>
                    </a:p>
                  </a:txBody>
                  <a:tcPr marL="9525" marR="9525" marT="9525" marB="0" anchor="b"/>
                </a:tc>
                <a:tc>
                  <a:txBody>
                    <a:bodyPr/>
                    <a:lstStyle/>
                    <a:p>
                      <a:pPr algn="l" rtl="0" fontAlgn="b"/>
                      <a:r>
                        <a:rPr lang="en-US" sz="1800" b="1" i="0" u="none" strike="noStrike" dirty="0">
                          <a:solidFill>
                            <a:srgbClr val="000000"/>
                          </a:solidFill>
                          <a:latin typeface="Calibri"/>
                        </a:rPr>
                        <a:t>19,782</a:t>
                      </a:r>
                    </a:p>
                  </a:txBody>
                  <a:tcPr marL="9525" marR="9525" marT="9525" marB="0" anchor="b"/>
                </a:tc>
                <a:tc>
                  <a:txBody>
                    <a:bodyPr/>
                    <a:lstStyle/>
                    <a:p>
                      <a:pPr algn="l" rtl="0" fontAlgn="b"/>
                      <a:r>
                        <a:rPr lang="en-US" sz="1800" b="1" i="0" u="none" strike="noStrike">
                          <a:solidFill>
                            <a:srgbClr val="000000"/>
                          </a:solidFill>
                          <a:latin typeface="Calibri"/>
                        </a:rPr>
                        <a:t>165,089</a:t>
                      </a:r>
                    </a:p>
                  </a:txBody>
                  <a:tcPr marL="9525" marR="9525" marT="9525" marB="0" anchor="b"/>
                </a:tc>
              </a:tr>
              <a:tr h="370840">
                <a:tc>
                  <a:txBody>
                    <a:bodyPr/>
                    <a:lstStyle/>
                    <a:p>
                      <a:pPr algn="ctr" rtl="0" fontAlgn="b"/>
                      <a:r>
                        <a:rPr lang="en-US" sz="1800" b="1" i="0" u="none" strike="noStrike" dirty="0">
                          <a:solidFill>
                            <a:srgbClr val="000000"/>
                          </a:solidFill>
                          <a:latin typeface="Calibri"/>
                        </a:rPr>
                        <a:t>3</a:t>
                      </a:r>
                    </a:p>
                  </a:txBody>
                  <a:tcPr marL="9525" marR="9525" marT="9525" marB="0" anchor="b"/>
                </a:tc>
                <a:tc>
                  <a:txBody>
                    <a:bodyPr/>
                    <a:lstStyle/>
                    <a:p>
                      <a:pPr algn="ctr" rtl="0" fontAlgn="b"/>
                      <a:r>
                        <a:rPr lang="en-US" sz="1800" b="1" i="0" u="none" strike="noStrike" dirty="0">
                          <a:solidFill>
                            <a:srgbClr val="000000"/>
                          </a:solidFill>
                          <a:latin typeface="Calibri"/>
                        </a:rPr>
                        <a:t>36</a:t>
                      </a:r>
                    </a:p>
                  </a:txBody>
                  <a:tcPr marL="9525" marR="9525" marT="9525" marB="0" anchor="b"/>
                </a:tc>
                <a:tc>
                  <a:txBody>
                    <a:bodyPr/>
                    <a:lstStyle/>
                    <a:p>
                      <a:pPr algn="l" rtl="0" fontAlgn="b"/>
                      <a:r>
                        <a:rPr lang="en-US" sz="1800" b="1" i="0" u="none" strike="noStrike" dirty="0" smtClean="0">
                          <a:solidFill>
                            <a:srgbClr val="000000"/>
                          </a:solidFill>
                          <a:latin typeface="Calibri"/>
                        </a:rPr>
                        <a:t>UC Berkeley</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1,700,000,000</a:t>
                      </a:r>
                    </a:p>
                  </a:txBody>
                  <a:tcPr marL="9525" marR="9525" marT="9525" marB="0" anchor="b"/>
                </a:tc>
                <a:tc>
                  <a:txBody>
                    <a:bodyPr/>
                    <a:lstStyle/>
                    <a:p>
                      <a:pPr algn="l" rtl="0" fontAlgn="b"/>
                      <a:r>
                        <a:rPr lang="en-US" sz="1800" b="1" i="0" u="none" strike="noStrike" dirty="0">
                          <a:solidFill>
                            <a:srgbClr val="FF0000"/>
                          </a:solidFill>
                          <a:latin typeface="Calibri"/>
                        </a:rPr>
                        <a:t>32,910</a:t>
                      </a:r>
                    </a:p>
                  </a:txBody>
                  <a:tcPr marL="9525" marR="9525" marT="9525" marB="0" anchor="b"/>
                </a:tc>
                <a:tc>
                  <a:txBody>
                    <a:bodyPr/>
                    <a:lstStyle/>
                    <a:p>
                      <a:pPr algn="l" rtl="0" fontAlgn="b"/>
                      <a:r>
                        <a:rPr lang="en-US" sz="1800" b="1" i="0" u="none" strike="noStrike" dirty="0">
                          <a:solidFill>
                            <a:srgbClr val="000000"/>
                          </a:solidFill>
                          <a:latin typeface="Calibri"/>
                        </a:rPr>
                        <a:t>51,656</a:t>
                      </a:r>
                    </a:p>
                  </a:txBody>
                  <a:tcPr marL="9525" marR="9525" marT="9525" marB="0" anchor="b"/>
                </a:tc>
              </a:tr>
              <a:tr h="370840">
                <a:tc>
                  <a:txBody>
                    <a:bodyPr/>
                    <a:lstStyle/>
                    <a:p>
                      <a:pPr algn="ctr" rtl="0" fontAlgn="b"/>
                      <a:r>
                        <a:rPr lang="en-US" sz="1800" b="1" i="0" u="none" strike="noStrike" dirty="0">
                          <a:solidFill>
                            <a:srgbClr val="000000"/>
                          </a:solidFill>
                          <a:latin typeface="Calibri"/>
                        </a:rPr>
                        <a:t>4</a:t>
                      </a:r>
                    </a:p>
                  </a:txBody>
                  <a:tcPr marL="9525" marR="9525" marT="9525" marB="0" anchor="b"/>
                </a:tc>
                <a:tc>
                  <a:txBody>
                    <a:bodyPr/>
                    <a:lstStyle/>
                    <a:p>
                      <a:pPr algn="ctr" rtl="0" fontAlgn="b"/>
                      <a:r>
                        <a:rPr lang="en-US" sz="1800" b="1" i="0" u="none" strike="noStrike" dirty="0">
                          <a:solidFill>
                            <a:srgbClr val="000000"/>
                          </a:solidFill>
                          <a:latin typeface="Calibri"/>
                        </a:rPr>
                        <a:t>3</a:t>
                      </a:r>
                    </a:p>
                  </a:txBody>
                  <a:tcPr marL="9525" marR="9525" marT="9525" marB="0" anchor="b"/>
                </a:tc>
                <a:tc>
                  <a:txBody>
                    <a:bodyPr/>
                    <a:lstStyle/>
                    <a:p>
                      <a:pPr algn="l" rtl="0" fontAlgn="b"/>
                      <a:r>
                        <a:rPr lang="en-US" sz="1800" b="1" i="0" u="none" strike="noStrike" dirty="0" smtClean="0">
                          <a:solidFill>
                            <a:srgbClr val="000000"/>
                          </a:solidFill>
                          <a:latin typeface="Calibri"/>
                        </a:rPr>
                        <a:t>Cambridge</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a:solidFill>
                            <a:srgbClr val="000000"/>
                          </a:solidFill>
                          <a:latin typeface="Calibri"/>
                        </a:rPr>
                        <a:t>1,470,940,000</a:t>
                      </a:r>
                    </a:p>
                  </a:txBody>
                  <a:tcPr marL="9525" marR="9525" marT="9525" marB="0" anchor="b"/>
                </a:tc>
                <a:tc>
                  <a:txBody>
                    <a:bodyPr/>
                    <a:lstStyle/>
                    <a:p>
                      <a:pPr algn="l" rtl="0" fontAlgn="b"/>
                      <a:r>
                        <a:rPr lang="en-US" sz="1800" b="1" i="0" u="none" strike="noStrike" dirty="0">
                          <a:solidFill>
                            <a:srgbClr val="000000"/>
                          </a:solidFill>
                          <a:latin typeface="Calibri"/>
                        </a:rPr>
                        <a:t>25,465</a:t>
                      </a:r>
                    </a:p>
                  </a:txBody>
                  <a:tcPr marL="9525" marR="9525" marT="9525" marB="0" anchor="b"/>
                </a:tc>
                <a:tc>
                  <a:txBody>
                    <a:bodyPr/>
                    <a:lstStyle/>
                    <a:p>
                      <a:pPr algn="l" rtl="0" fontAlgn="b"/>
                      <a:r>
                        <a:rPr lang="en-US" sz="1800" b="1" i="0" u="none" strike="noStrike" dirty="0">
                          <a:solidFill>
                            <a:srgbClr val="000000"/>
                          </a:solidFill>
                          <a:latin typeface="Calibri"/>
                        </a:rPr>
                        <a:t>57,763</a:t>
                      </a:r>
                    </a:p>
                  </a:txBody>
                  <a:tcPr marL="9525" marR="9525" marT="9525" marB="0" anchor="b"/>
                </a:tc>
              </a:tr>
              <a:tr h="370840">
                <a:tc>
                  <a:txBody>
                    <a:bodyPr/>
                    <a:lstStyle/>
                    <a:p>
                      <a:pPr algn="ctr" rtl="0" fontAlgn="b"/>
                      <a:r>
                        <a:rPr lang="en-US" sz="1800" b="1" i="0" u="none" strike="noStrike" dirty="0">
                          <a:solidFill>
                            <a:srgbClr val="000000"/>
                          </a:solidFill>
                          <a:latin typeface="Calibri"/>
                        </a:rPr>
                        <a:t>5</a:t>
                      </a:r>
                    </a:p>
                  </a:txBody>
                  <a:tcPr marL="9525" marR="9525" marT="9525" marB="0" anchor="b"/>
                </a:tc>
                <a:tc>
                  <a:txBody>
                    <a:bodyPr/>
                    <a:lstStyle/>
                    <a:p>
                      <a:pPr algn="ctr" rtl="0" fontAlgn="b"/>
                      <a:r>
                        <a:rPr lang="en-US" sz="1800" b="1" i="0" u="none" strike="noStrike" dirty="0">
                          <a:solidFill>
                            <a:srgbClr val="000000"/>
                          </a:solidFill>
                          <a:latin typeface="Calibri"/>
                        </a:rPr>
                        <a:t>9</a:t>
                      </a:r>
                    </a:p>
                  </a:txBody>
                  <a:tcPr marL="9525" marR="9525" marT="9525" marB="0" anchor="b"/>
                </a:tc>
                <a:tc>
                  <a:txBody>
                    <a:bodyPr/>
                    <a:lstStyle/>
                    <a:p>
                      <a:pPr algn="l" rtl="0" fontAlgn="b"/>
                      <a:r>
                        <a:rPr lang="en-US" sz="1800" b="1" i="0" u="none" strike="noStrike" dirty="0" smtClean="0">
                          <a:solidFill>
                            <a:srgbClr val="000000"/>
                          </a:solidFill>
                          <a:latin typeface="Calibri"/>
                        </a:rPr>
                        <a:t>MIT</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2,207,600,000</a:t>
                      </a:r>
                    </a:p>
                  </a:txBody>
                  <a:tcPr marL="9525" marR="9525" marT="9525" marB="0" anchor="b"/>
                </a:tc>
                <a:tc>
                  <a:txBody>
                    <a:bodyPr/>
                    <a:lstStyle/>
                    <a:p>
                      <a:pPr algn="l" rtl="0" fontAlgn="b"/>
                      <a:r>
                        <a:rPr lang="en-US" sz="1800" b="1" i="0" u="none" strike="noStrike" dirty="0">
                          <a:solidFill>
                            <a:srgbClr val="000000"/>
                          </a:solidFill>
                          <a:latin typeface="Calibri"/>
                        </a:rPr>
                        <a:t>10,220</a:t>
                      </a:r>
                    </a:p>
                  </a:txBody>
                  <a:tcPr marL="9525" marR="9525" marT="9525" marB="0" anchor="b"/>
                </a:tc>
                <a:tc>
                  <a:txBody>
                    <a:bodyPr/>
                    <a:lstStyle/>
                    <a:p>
                      <a:pPr algn="l" rtl="0" fontAlgn="b"/>
                      <a:r>
                        <a:rPr lang="en-US" sz="1800" b="1" i="0" u="none" strike="noStrike" dirty="0">
                          <a:solidFill>
                            <a:srgbClr val="000000"/>
                          </a:solidFill>
                          <a:latin typeface="Calibri"/>
                        </a:rPr>
                        <a:t>216,008</a:t>
                      </a:r>
                    </a:p>
                  </a:txBody>
                  <a:tcPr marL="9525" marR="9525" marT="9525" marB="0" anchor="b"/>
                </a:tc>
              </a:tr>
              <a:tr h="370840">
                <a:tc>
                  <a:txBody>
                    <a:bodyPr/>
                    <a:lstStyle/>
                    <a:p>
                      <a:pPr algn="ctr" rtl="0" fontAlgn="b"/>
                      <a:r>
                        <a:rPr lang="en-US" sz="1800" b="1" i="0" u="none" strike="noStrike" dirty="0">
                          <a:solidFill>
                            <a:srgbClr val="000000"/>
                          </a:solidFill>
                          <a:latin typeface="Calibri"/>
                        </a:rPr>
                        <a:t>6</a:t>
                      </a:r>
                    </a:p>
                  </a:txBody>
                  <a:tcPr marL="9525" marR="9525" marT="9525" marB="0" anchor="b"/>
                </a:tc>
                <a:tc>
                  <a:txBody>
                    <a:bodyPr/>
                    <a:lstStyle/>
                    <a:p>
                      <a:pPr algn="ctr" rtl="0" fontAlgn="b"/>
                      <a:r>
                        <a:rPr lang="en-US" sz="1800" b="1" i="0" u="none" strike="noStrike" dirty="0">
                          <a:solidFill>
                            <a:srgbClr val="000000"/>
                          </a:solidFill>
                          <a:latin typeface="Calibri"/>
                        </a:rPr>
                        <a:t>5</a:t>
                      </a:r>
                    </a:p>
                  </a:txBody>
                  <a:tcPr marL="9525" marR="9525" marT="9525" marB="0" anchor="b"/>
                </a:tc>
                <a:tc>
                  <a:txBody>
                    <a:bodyPr/>
                    <a:lstStyle/>
                    <a:p>
                      <a:pPr algn="l" rtl="0" fontAlgn="b"/>
                      <a:r>
                        <a:rPr lang="en-US" sz="1800" b="1" i="0" u="none" strike="noStrike" dirty="0" smtClean="0">
                          <a:solidFill>
                            <a:srgbClr val="000000"/>
                          </a:solidFill>
                          <a:latin typeface="Calibri"/>
                        </a:rPr>
                        <a:t>Cal Tech</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2,287,291,000</a:t>
                      </a:r>
                    </a:p>
                  </a:txBody>
                  <a:tcPr marL="9525" marR="9525" marT="9525" marB="0" anchor="b"/>
                </a:tc>
                <a:tc>
                  <a:txBody>
                    <a:bodyPr/>
                    <a:lstStyle/>
                    <a:p>
                      <a:pPr algn="l" rtl="0" fontAlgn="b"/>
                      <a:r>
                        <a:rPr lang="en-US" sz="1800" b="1" i="0" u="none" strike="noStrike" dirty="0">
                          <a:solidFill>
                            <a:srgbClr val="FF0000"/>
                          </a:solidFill>
                          <a:latin typeface="Calibri"/>
                        </a:rPr>
                        <a:t>2,245</a:t>
                      </a:r>
                    </a:p>
                  </a:txBody>
                  <a:tcPr marL="9525" marR="9525" marT="9525" marB="0" anchor="b"/>
                </a:tc>
                <a:tc>
                  <a:txBody>
                    <a:bodyPr/>
                    <a:lstStyle/>
                    <a:p>
                      <a:pPr algn="l" rtl="0" fontAlgn="b"/>
                      <a:r>
                        <a:rPr lang="en-US" sz="1800" b="1" i="0" u="none" strike="noStrike" dirty="0">
                          <a:solidFill>
                            <a:srgbClr val="FF0000"/>
                          </a:solidFill>
                          <a:latin typeface="Calibri"/>
                        </a:rPr>
                        <a:t>1,018,838</a:t>
                      </a:r>
                    </a:p>
                  </a:txBody>
                  <a:tcPr marL="9525" marR="9525" marT="9525" marB="0" anchor="b"/>
                </a:tc>
              </a:tr>
              <a:tr h="370840">
                <a:tc>
                  <a:txBody>
                    <a:bodyPr/>
                    <a:lstStyle/>
                    <a:p>
                      <a:pPr algn="ctr" rtl="0" fontAlgn="b"/>
                      <a:r>
                        <a:rPr lang="en-US" sz="1800" b="1" i="0" u="none" strike="noStrike" dirty="0">
                          <a:solidFill>
                            <a:srgbClr val="000000"/>
                          </a:solidFill>
                          <a:latin typeface="Calibri"/>
                        </a:rPr>
                        <a:t>7</a:t>
                      </a:r>
                    </a:p>
                  </a:txBody>
                  <a:tcPr marL="9525" marR="9525" marT="9525" marB="0" anchor="b"/>
                </a:tc>
                <a:tc>
                  <a:txBody>
                    <a:bodyPr/>
                    <a:lstStyle/>
                    <a:p>
                      <a:pPr algn="ctr" rtl="0" fontAlgn="b"/>
                      <a:r>
                        <a:rPr lang="en-US" sz="1800" b="1" i="0" u="none" strike="noStrike" dirty="0">
                          <a:solidFill>
                            <a:srgbClr val="000000"/>
                          </a:solidFill>
                          <a:latin typeface="Calibri"/>
                        </a:rPr>
                        <a:t>10</a:t>
                      </a:r>
                    </a:p>
                  </a:txBody>
                  <a:tcPr marL="9525" marR="9525" marT="9525" marB="0" anchor="b"/>
                </a:tc>
                <a:tc>
                  <a:txBody>
                    <a:bodyPr/>
                    <a:lstStyle/>
                    <a:p>
                      <a:pPr algn="l" rtl="0" fontAlgn="b"/>
                      <a:r>
                        <a:rPr lang="en-US" sz="1800" b="1" i="0" u="none" strike="noStrike" dirty="0" smtClean="0">
                          <a:solidFill>
                            <a:srgbClr val="000000"/>
                          </a:solidFill>
                          <a:latin typeface="Calibri"/>
                        </a:rPr>
                        <a:t>Columbia</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a:solidFill>
                            <a:srgbClr val="000000"/>
                          </a:solidFill>
                          <a:latin typeface="Calibri"/>
                        </a:rPr>
                        <a:t>2,690,000,000</a:t>
                      </a:r>
                    </a:p>
                  </a:txBody>
                  <a:tcPr marL="9525" marR="9525" marT="9525" marB="0" anchor="b"/>
                </a:tc>
                <a:tc>
                  <a:txBody>
                    <a:bodyPr/>
                    <a:lstStyle/>
                    <a:p>
                      <a:pPr algn="l" rtl="0" fontAlgn="b"/>
                      <a:r>
                        <a:rPr lang="en-US" sz="1800" b="1" i="0" u="none" strike="noStrike" dirty="0">
                          <a:solidFill>
                            <a:srgbClr val="000000"/>
                          </a:solidFill>
                          <a:latin typeface="Calibri"/>
                        </a:rPr>
                        <a:t>23,709</a:t>
                      </a:r>
                    </a:p>
                  </a:txBody>
                  <a:tcPr marL="9525" marR="9525" marT="9525" marB="0" anchor="b"/>
                </a:tc>
                <a:tc>
                  <a:txBody>
                    <a:bodyPr/>
                    <a:lstStyle/>
                    <a:p>
                      <a:pPr algn="l" rtl="0" fontAlgn="b"/>
                      <a:r>
                        <a:rPr lang="en-US" sz="1800" b="1" i="0" u="none" strike="noStrike" dirty="0">
                          <a:solidFill>
                            <a:srgbClr val="000000"/>
                          </a:solidFill>
                          <a:latin typeface="Calibri"/>
                        </a:rPr>
                        <a:t>113,459</a:t>
                      </a:r>
                    </a:p>
                  </a:txBody>
                  <a:tcPr marL="9525" marR="9525" marT="9525" marB="0" anchor="b"/>
                </a:tc>
              </a:tr>
              <a:tr h="370840">
                <a:tc>
                  <a:txBody>
                    <a:bodyPr/>
                    <a:lstStyle/>
                    <a:p>
                      <a:pPr algn="ctr" rtl="0" fontAlgn="b"/>
                      <a:r>
                        <a:rPr lang="en-US" sz="1800" b="1" i="0" u="none" strike="noStrike" dirty="0">
                          <a:solidFill>
                            <a:srgbClr val="000000"/>
                          </a:solidFill>
                          <a:latin typeface="Calibri"/>
                        </a:rPr>
                        <a:t>8</a:t>
                      </a:r>
                    </a:p>
                  </a:txBody>
                  <a:tcPr marL="9525" marR="9525" marT="9525" marB="0" anchor="b"/>
                </a:tc>
                <a:tc>
                  <a:txBody>
                    <a:bodyPr/>
                    <a:lstStyle/>
                    <a:p>
                      <a:pPr algn="ctr" rtl="0" fontAlgn="b"/>
                      <a:r>
                        <a:rPr lang="en-US" sz="1800" b="1" i="0" u="none" strike="noStrike" dirty="0">
                          <a:solidFill>
                            <a:srgbClr val="000000"/>
                          </a:solidFill>
                          <a:latin typeface="Calibri"/>
                        </a:rPr>
                        <a:t>12</a:t>
                      </a:r>
                    </a:p>
                  </a:txBody>
                  <a:tcPr marL="9525" marR="9525" marT="9525" marB="0" anchor="b"/>
                </a:tc>
                <a:tc>
                  <a:txBody>
                    <a:bodyPr/>
                    <a:lstStyle/>
                    <a:p>
                      <a:pPr algn="l" rtl="0" fontAlgn="b"/>
                      <a:r>
                        <a:rPr lang="en-US" sz="1800" b="1" i="0" u="none" strike="noStrike" dirty="0" smtClean="0">
                          <a:solidFill>
                            <a:srgbClr val="000000"/>
                          </a:solidFill>
                          <a:latin typeface="Calibri"/>
                        </a:rPr>
                        <a:t>Princeton</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1,196,570,000</a:t>
                      </a:r>
                    </a:p>
                  </a:txBody>
                  <a:tcPr marL="9525" marR="9525" marT="9525" marB="0" anchor="b"/>
                </a:tc>
                <a:tc>
                  <a:txBody>
                    <a:bodyPr/>
                    <a:lstStyle/>
                    <a:p>
                      <a:pPr algn="l" rtl="0" fontAlgn="b"/>
                      <a:r>
                        <a:rPr lang="en-US" sz="1800" b="1" i="0" u="none" strike="noStrike" dirty="0">
                          <a:solidFill>
                            <a:srgbClr val="000000"/>
                          </a:solidFill>
                          <a:latin typeface="Calibri"/>
                        </a:rPr>
                        <a:t>6,708</a:t>
                      </a:r>
                    </a:p>
                  </a:txBody>
                  <a:tcPr marL="9525" marR="9525" marT="9525" marB="0" anchor="b"/>
                </a:tc>
                <a:tc>
                  <a:txBody>
                    <a:bodyPr/>
                    <a:lstStyle/>
                    <a:p>
                      <a:pPr algn="l" rtl="0" fontAlgn="b"/>
                      <a:r>
                        <a:rPr lang="en-US" sz="1800" b="1" i="0" u="none" strike="noStrike" dirty="0">
                          <a:solidFill>
                            <a:srgbClr val="000000"/>
                          </a:solidFill>
                          <a:latin typeface="Calibri"/>
                        </a:rPr>
                        <a:t>178,380</a:t>
                      </a:r>
                    </a:p>
                  </a:txBody>
                  <a:tcPr marL="9525" marR="9525" marT="9525" marB="0" anchor="b"/>
                </a:tc>
              </a:tr>
              <a:tr h="370840">
                <a:tc>
                  <a:txBody>
                    <a:bodyPr/>
                    <a:lstStyle/>
                    <a:p>
                      <a:pPr algn="ctr" rtl="0" fontAlgn="b"/>
                      <a:r>
                        <a:rPr lang="en-US" sz="1800" b="1" i="0" u="none" strike="noStrike" dirty="0">
                          <a:solidFill>
                            <a:srgbClr val="000000"/>
                          </a:solidFill>
                          <a:latin typeface="Calibri"/>
                        </a:rPr>
                        <a:t>9</a:t>
                      </a:r>
                    </a:p>
                  </a:txBody>
                  <a:tcPr marL="9525" marR="9525" marT="9525" marB="0" anchor="b"/>
                </a:tc>
                <a:tc>
                  <a:txBody>
                    <a:bodyPr/>
                    <a:lstStyle/>
                    <a:p>
                      <a:pPr algn="ctr" rtl="0" fontAlgn="b"/>
                      <a:r>
                        <a:rPr lang="en-US" sz="1800" b="1" i="0" u="none" strike="noStrike" dirty="0">
                          <a:solidFill>
                            <a:srgbClr val="000000"/>
                          </a:solidFill>
                          <a:latin typeface="Calibri"/>
                        </a:rPr>
                        <a:t>8</a:t>
                      </a:r>
                    </a:p>
                  </a:txBody>
                  <a:tcPr marL="9525" marR="9525" marT="9525" marB="0" anchor="b"/>
                </a:tc>
                <a:tc>
                  <a:txBody>
                    <a:bodyPr/>
                    <a:lstStyle/>
                    <a:p>
                      <a:pPr algn="l" rtl="0" fontAlgn="b"/>
                      <a:r>
                        <a:rPr lang="en-US" sz="1800" b="1" i="0" u="none" strike="noStrike" dirty="0" smtClean="0">
                          <a:solidFill>
                            <a:srgbClr val="000000"/>
                          </a:solidFill>
                          <a:latin typeface="Calibri"/>
                        </a:rPr>
                        <a:t>Chicago</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1,497,700,000</a:t>
                      </a:r>
                    </a:p>
                  </a:txBody>
                  <a:tcPr marL="9525" marR="9525" marT="9525" marB="0" anchor="b"/>
                </a:tc>
                <a:tc>
                  <a:txBody>
                    <a:bodyPr/>
                    <a:lstStyle/>
                    <a:p>
                      <a:pPr algn="l" rtl="0" fontAlgn="b"/>
                      <a:r>
                        <a:rPr lang="en-US" sz="1800" b="1" i="0" u="none" strike="noStrike" dirty="0">
                          <a:solidFill>
                            <a:srgbClr val="000000"/>
                          </a:solidFill>
                          <a:latin typeface="Calibri"/>
                        </a:rPr>
                        <a:t>14,962</a:t>
                      </a:r>
                    </a:p>
                  </a:txBody>
                  <a:tcPr marL="9525" marR="9525" marT="9525" marB="0" anchor="b"/>
                </a:tc>
                <a:tc>
                  <a:txBody>
                    <a:bodyPr/>
                    <a:lstStyle/>
                    <a:p>
                      <a:pPr algn="l" rtl="0" fontAlgn="b"/>
                      <a:r>
                        <a:rPr lang="en-US" sz="1800" b="1" i="0" u="none" strike="noStrike" dirty="0">
                          <a:solidFill>
                            <a:srgbClr val="000000"/>
                          </a:solidFill>
                          <a:latin typeface="Calibri"/>
                        </a:rPr>
                        <a:t>100,100</a:t>
                      </a:r>
                    </a:p>
                  </a:txBody>
                  <a:tcPr marL="9525" marR="9525" marT="9525" marB="0" anchor="b"/>
                </a:tc>
              </a:tr>
              <a:tr h="370840">
                <a:tc>
                  <a:txBody>
                    <a:bodyPr/>
                    <a:lstStyle/>
                    <a:p>
                      <a:pPr algn="ctr" rtl="0" fontAlgn="b"/>
                      <a:r>
                        <a:rPr lang="en-US" sz="1800" b="1" i="0" u="none" strike="noStrike" dirty="0">
                          <a:solidFill>
                            <a:srgbClr val="000000"/>
                          </a:solidFill>
                          <a:latin typeface="Calibri"/>
                        </a:rPr>
                        <a:t>10</a:t>
                      </a:r>
                    </a:p>
                  </a:txBody>
                  <a:tcPr marL="9525" marR="9525" marT="9525" marB="0" anchor="b"/>
                </a:tc>
                <a:tc>
                  <a:txBody>
                    <a:bodyPr/>
                    <a:lstStyle/>
                    <a:p>
                      <a:pPr algn="ctr" rtl="0" fontAlgn="b"/>
                      <a:r>
                        <a:rPr lang="en-US" sz="1800" b="1" i="0" u="none" strike="noStrike" dirty="0">
                          <a:solidFill>
                            <a:srgbClr val="000000"/>
                          </a:solidFill>
                          <a:latin typeface="Calibri"/>
                        </a:rPr>
                        <a:t>4</a:t>
                      </a:r>
                    </a:p>
                  </a:txBody>
                  <a:tcPr marL="9525" marR="9525" marT="9525" marB="0" anchor="b"/>
                </a:tc>
                <a:tc>
                  <a:txBody>
                    <a:bodyPr/>
                    <a:lstStyle/>
                    <a:p>
                      <a:pPr algn="l" rtl="0" fontAlgn="b"/>
                      <a:r>
                        <a:rPr lang="en-US" sz="1800" b="1" i="0" u="none" strike="noStrike" dirty="0" smtClean="0">
                          <a:solidFill>
                            <a:srgbClr val="000000"/>
                          </a:solidFill>
                          <a:latin typeface="Calibri"/>
                        </a:rPr>
                        <a:t>Oxford</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1,081,350,000</a:t>
                      </a:r>
                    </a:p>
                  </a:txBody>
                  <a:tcPr marL="9525" marR="9525" marT="9525" marB="0" anchor="b"/>
                </a:tc>
                <a:tc>
                  <a:txBody>
                    <a:bodyPr/>
                    <a:lstStyle/>
                    <a:p>
                      <a:pPr algn="l" rtl="0" fontAlgn="b"/>
                      <a:r>
                        <a:rPr lang="en-US" sz="1800" b="1" i="0" u="none" strike="noStrike" dirty="0">
                          <a:solidFill>
                            <a:srgbClr val="000000"/>
                          </a:solidFill>
                          <a:latin typeface="Calibri"/>
                        </a:rPr>
                        <a:t>23,620</a:t>
                      </a:r>
                    </a:p>
                  </a:txBody>
                  <a:tcPr marL="9525" marR="9525" marT="9525" marB="0" anchor="b"/>
                </a:tc>
                <a:tc>
                  <a:txBody>
                    <a:bodyPr/>
                    <a:lstStyle/>
                    <a:p>
                      <a:pPr algn="l" rtl="0" fontAlgn="b"/>
                      <a:r>
                        <a:rPr lang="en-US" sz="1800" b="1" i="0" u="none" strike="noStrike" dirty="0">
                          <a:solidFill>
                            <a:srgbClr val="000000"/>
                          </a:solidFill>
                          <a:latin typeface="Calibri"/>
                        </a:rPr>
                        <a:t>45,781</a:t>
                      </a:r>
                    </a:p>
                  </a:txBody>
                  <a:tcPr marL="9525" marR="9525" marT="9525" marB="0" anchor="b"/>
                </a:tc>
              </a:tr>
              <a:tr h="370840">
                <a:tc>
                  <a:txBody>
                    <a:bodyPr/>
                    <a:lstStyle/>
                    <a:p>
                      <a:pPr algn="ctr" rtl="0" fontAlgn="b"/>
                      <a:r>
                        <a:rPr lang="en-US" sz="1800" b="1" i="0" u="none" strike="noStrike" dirty="0">
                          <a:solidFill>
                            <a:srgbClr val="000000"/>
                          </a:solidFill>
                          <a:latin typeface="Calibri"/>
                        </a:rPr>
                        <a:t>11</a:t>
                      </a:r>
                    </a:p>
                  </a:txBody>
                  <a:tcPr marL="9525" marR="9525" marT="9525" marB="0" anchor="b"/>
                </a:tc>
                <a:tc>
                  <a:txBody>
                    <a:bodyPr/>
                    <a:lstStyle/>
                    <a:p>
                      <a:pPr algn="ctr" rtl="0" fontAlgn="b"/>
                      <a:r>
                        <a:rPr lang="en-US" sz="1800" b="1" i="0" u="none" strike="noStrike" dirty="0">
                          <a:solidFill>
                            <a:srgbClr val="000000"/>
                          </a:solidFill>
                          <a:latin typeface="Calibri"/>
                        </a:rPr>
                        <a:t>2</a:t>
                      </a:r>
                    </a:p>
                  </a:txBody>
                  <a:tcPr marL="9525" marR="9525" marT="9525" marB="0" anchor="b"/>
                </a:tc>
                <a:tc>
                  <a:txBody>
                    <a:bodyPr/>
                    <a:lstStyle/>
                    <a:p>
                      <a:pPr algn="l" rtl="0" fontAlgn="b"/>
                      <a:r>
                        <a:rPr lang="en-US" sz="1800" b="1" i="0" u="none" strike="noStrike" dirty="0" smtClean="0">
                          <a:solidFill>
                            <a:srgbClr val="000000"/>
                          </a:solidFill>
                          <a:latin typeface="Calibri"/>
                        </a:rPr>
                        <a:t>Yale</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a:solidFill>
                            <a:srgbClr val="000000"/>
                          </a:solidFill>
                          <a:latin typeface="Calibri"/>
                        </a:rPr>
                        <a:t>2,100,000,000</a:t>
                      </a:r>
                    </a:p>
                  </a:txBody>
                  <a:tcPr marL="9525" marR="9525" marT="9525" marB="0" anchor="b"/>
                </a:tc>
                <a:tc>
                  <a:txBody>
                    <a:bodyPr/>
                    <a:lstStyle/>
                    <a:p>
                      <a:pPr algn="l" rtl="0" fontAlgn="b"/>
                      <a:r>
                        <a:rPr lang="en-US" sz="1800" b="1" i="0" u="none" strike="noStrike" dirty="0">
                          <a:solidFill>
                            <a:srgbClr val="000000"/>
                          </a:solidFill>
                          <a:latin typeface="Calibri"/>
                        </a:rPr>
                        <a:t>11,851</a:t>
                      </a:r>
                    </a:p>
                  </a:txBody>
                  <a:tcPr marL="9525" marR="9525" marT="9525" marB="0" anchor="b"/>
                </a:tc>
                <a:tc>
                  <a:txBody>
                    <a:bodyPr/>
                    <a:lstStyle/>
                    <a:p>
                      <a:pPr algn="l" rtl="0" fontAlgn="b"/>
                      <a:r>
                        <a:rPr lang="en-US" sz="1800" b="1" i="0" u="none" strike="noStrike" dirty="0">
                          <a:solidFill>
                            <a:srgbClr val="000000"/>
                          </a:solidFill>
                          <a:latin typeface="Calibri"/>
                        </a:rPr>
                        <a:t>177,200</a:t>
                      </a:r>
                    </a:p>
                  </a:txBody>
                  <a:tcPr marL="9525" marR="9525" marT="9525" marB="0" anchor="b"/>
                </a:tc>
              </a:tr>
            </a:tbl>
          </a:graphicData>
        </a:graphic>
      </p:graphicFrame>
      <p:sp>
        <p:nvSpPr>
          <p:cNvPr id="3" name="Title 2"/>
          <p:cNvSpPr>
            <a:spLocks noGrp="1"/>
          </p:cNvSpPr>
          <p:nvPr>
            <p:ph type="title"/>
          </p:nvPr>
        </p:nvSpPr>
        <p:spPr/>
        <p:txBody>
          <a:bodyPr>
            <a:noAutofit/>
          </a:bodyPr>
          <a:lstStyle/>
          <a:p>
            <a:pPr algn="l"/>
            <a:r>
              <a:rPr lang="en-US" sz="3200" dirty="0" smtClean="0"/>
              <a:t>World Class Universities Expenditures for Y2008 (World Bank)</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481138"/>
          <a:ext cx="8229600" cy="4450080"/>
        </p:xfrm>
        <a:graphic>
          <a:graphicData uri="http://schemas.openxmlformats.org/drawingml/2006/table">
            <a:tbl>
              <a:tblPr firstRow="1" bandRow="1">
                <a:tableStyleId>{5C22544A-7EE6-4342-B048-85BDC9FD1C3A}</a:tableStyleId>
              </a:tblPr>
              <a:tblGrid>
                <a:gridCol w="838200"/>
                <a:gridCol w="762000"/>
                <a:gridCol w="2514600"/>
                <a:gridCol w="1676400"/>
                <a:gridCol w="1219200"/>
                <a:gridCol w="1219200"/>
              </a:tblGrid>
              <a:tr h="370840">
                <a:tc>
                  <a:txBody>
                    <a:bodyPr/>
                    <a:lstStyle/>
                    <a:p>
                      <a:pPr algn="ctr" rtl="0" fontAlgn="b"/>
                      <a:r>
                        <a:rPr lang="en-US" sz="2000" b="1" i="0" u="none" strike="noStrike" dirty="0" smtClean="0">
                          <a:solidFill>
                            <a:schemeClr val="bg1"/>
                          </a:solidFill>
                          <a:latin typeface="Calibri"/>
                        </a:rPr>
                        <a:t>AWR</a:t>
                      </a:r>
                      <a:endParaRPr lang="ar-LY" sz="2000" b="1" i="0" u="none" strike="noStrike" dirty="0">
                        <a:solidFill>
                          <a:schemeClr val="bg1"/>
                        </a:solidFill>
                        <a:latin typeface="Calibri"/>
                      </a:endParaRPr>
                    </a:p>
                  </a:txBody>
                  <a:tcPr marL="9525" marR="9525" marT="9525" marB="0" anchor="b"/>
                </a:tc>
                <a:tc>
                  <a:txBody>
                    <a:bodyPr/>
                    <a:lstStyle/>
                    <a:p>
                      <a:pPr algn="ctr" rtl="0" fontAlgn="b"/>
                      <a:r>
                        <a:rPr lang="en-US" sz="2000" b="1" i="0" u="none" strike="noStrike" dirty="0" smtClean="0">
                          <a:solidFill>
                            <a:schemeClr val="bg1"/>
                          </a:solidFill>
                          <a:latin typeface="Calibri"/>
                        </a:rPr>
                        <a:t>THES</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University</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Expenditures</a:t>
                      </a:r>
                      <a:endParaRPr lang="en-US"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Students</a:t>
                      </a:r>
                      <a:endParaRPr lang="ar-LY" sz="2000" b="1" i="0" u="none" strike="noStrike" dirty="0">
                        <a:solidFill>
                          <a:schemeClr val="bg1"/>
                        </a:solidFill>
                        <a:latin typeface="Calibri"/>
                      </a:endParaRPr>
                    </a:p>
                  </a:txBody>
                  <a:tcPr marL="9525" marR="9525" marT="9525" marB="0" anchor="b"/>
                </a:tc>
                <a:tc>
                  <a:txBody>
                    <a:bodyPr/>
                    <a:lstStyle/>
                    <a:p>
                      <a:pPr algn="l" rtl="0" fontAlgn="b"/>
                      <a:r>
                        <a:rPr lang="en-US" sz="2000" b="1" i="0" u="none" strike="noStrike" dirty="0" smtClean="0">
                          <a:solidFill>
                            <a:schemeClr val="bg1"/>
                          </a:solidFill>
                          <a:latin typeface="Calibri"/>
                        </a:rPr>
                        <a:t>$/Student</a:t>
                      </a:r>
                      <a:endParaRPr lang="ar-LY" sz="2000" b="1" i="0" u="none" strike="noStrike" dirty="0">
                        <a:solidFill>
                          <a:schemeClr val="bg1"/>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19</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19</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Tokyo</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2,286,974,741</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29,347</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77,929</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24</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24</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SWISS F</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1,076,734,500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13,999</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76,915</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45</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48</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Copenhagen</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1,023,804,249</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31,098</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32,922</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47</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67</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Utrecht,</a:t>
                      </a:r>
                      <a:r>
                        <a:rPr lang="en-US" sz="1800" b="1" i="0" u="none" strike="noStrike" baseline="0" dirty="0" smtClean="0">
                          <a:solidFill>
                            <a:srgbClr val="000000"/>
                          </a:solidFill>
                          <a:latin typeface="Calibri"/>
                        </a:rPr>
                        <a:t> Netherlands</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925,697,362</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27,175</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smtClean="0">
                          <a:solidFill>
                            <a:srgbClr val="000000"/>
                          </a:solidFill>
                          <a:latin typeface="Calibri"/>
                        </a:rPr>
                        <a:t>34,064</a:t>
                      </a:r>
                      <a:endParaRPr lang="en-US" sz="1800" b="1" i="0" u="none" strike="noStrike">
                        <a:solidFill>
                          <a:srgbClr val="00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51</a:t>
                      </a:r>
                      <a:endParaRPr lang="en-US" sz="1800" b="1" i="0" u="none" strike="noStrike" dirty="0">
                        <a:solidFill>
                          <a:srgbClr val="000000"/>
                        </a:solidFill>
                        <a:latin typeface="Calibri"/>
                      </a:endParaRPr>
                    </a:p>
                  </a:txBody>
                  <a:tcPr marL="9525" marR="9525" marT="9525" marB="0" anchor="b"/>
                </a:tc>
                <a:tc>
                  <a:txBody>
                    <a:bodyPr/>
                    <a:lstStyle/>
                    <a:p>
                      <a:pPr algn="ctr" rtl="0" fontAlgn="b"/>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Karolinska Inst, Sweden</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smtClean="0">
                          <a:solidFill>
                            <a:srgbClr val="000000"/>
                          </a:solidFill>
                          <a:latin typeface="Calibri"/>
                        </a:rPr>
                        <a:t>550,449,908</a:t>
                      </a:r>
                      <a:endParaRPr lang="en-US" sz="1800" b="1" i="0" u="none" strike="noStrike">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7,932</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smtClean="0">
                          <a:solidFill>
                            <a:srgbClr val="000000"/>
                          </a:solidFill>
                          <a:latin typeface="Calibri"/>
                        </a:rPr>
                        <a:t>69,396</a:t>
                      </a:r>
                      <a:endParaRPr lang="en-US" sz="1800" b="1" i="0" u="none" strike="noStrike">
                        <a:solidFill>
                          <a:srgbClr val="00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55</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93</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Munich</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501,296,087</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22,236</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FF0000"/>
                          </a:solidFill>
                          <a:latin typeface="Calibri"/>
                        </a:rPr>
                        <a:t>22,544</a:t>
                      </a:r>
                      <a:endParaRPr lang="en-US" sz="1800" b="1" i="0" u="none" strike="noStrike" dirty="0">
                        <a:solidFill>
                          <a:srgbClr val="FF0000"/>
                        </a:solidFill>
                        <a:latin typeface="Calibri"/>
                      </a:endParaRPr>
                    </a:p>
                  </a:txBody>
                  <a:tcPr marL="9525" marR="9525" marT="9525" marB="0" anchor="b"/>
                </a:tc>
              </a:tr>
              <a:tr h="370840">
                <a:tc>
                  <a:txBody>
                    <a:bodyPr/>
                    <a:lstStyle/>
                    <a:p>
                      <a:pPr algn="ctr" rtl="0" fontAlgn="b"/>
                      <a:r>
                        <a:rPr lang="en-US" sz="1800" b="1" i="0" u="none" strike="noStrike" dirty="0" smtClean="0">
                          <a:solidFill>
                            <a:srgbClr val="000000"/>
                          </a:solidFill>
                          <a:latin typeface="Calibri"/>
                        </a:rPr>
                        <a:t>59</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16</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Australian National</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479,665,993</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15,869</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30,227</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ar-LY" sz="1800" b="1" i="0" u="none" strike="noStrike" dirty="0" smtClean="0">
                          <a:solidFill>
                            <a:srgbClr val="000000"/>
                          </a:solidFill>
                          <a:latin typeface="Calibri"/>
                        </a:rPr>
                        <a:t>&gt; 100</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30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Singapore (NUS)</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1,209,592,000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27,972</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43,243</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ar-LY" sz="1800" b="1" i="0" u="none" strike="noStrike" dirty="0" smtClean="0">
                          <a:solidFill>
                            <a:srgbClr val="000000"/>
                          </a:solidFill>
                          <a:latin typeface="Calibri"/>
                        </a:rPr>
                        <a:t>&gt; 150</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50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Seoul National</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940,000,000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29,295</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32,087</a:t>
                      </a:r>
                      <a:endParaRPr lang="en-US" sz="1800" b="1" i="0" u="none" strike="noStrike" dirty="0">
                        <a:solidFill>
                          <a:srgbClr val="000000"/>
                        </a:solidFill>
                        <a:latin typeface="Calibri"/>
                      </a:endParaRPr>
                    </a:p>
                  </a:txBody>
                  <a:tcPr marL="9525" marR="9525" marT="9525" marB="0" anchor="b"/>
                </a:tc>
              </a:tr>
              <a:tr h="370840">
                <a:tc>
                  <a:txBody>
                    <a:bodyPr/>
                    <a:lstStyle/>
                    <a:p>
                      <a:pPr algn="ctr" rtl="0" fontAlgn="b"/>
                      <a:r>
                        <a:rPr lang="ar-LY" sz="1800" b="1" i="0" u="none" strike="noStrike" dirty="0" smtClean="0">
                          <a:solidFill>
                            <a:srgbClr val="000000"/>
                          </a:solidFill>
                          <a:latin typeface="Calibri"/>
                        </a:rPr>
                        <a:t>&gt; 200</a:t>
                      </a:r>
                      <a:endParaRPr lang="en-US" sz="1800" b="1" i="0" u="none" strike="noStrike" dirty="0">
                        <a:solidFill>
                          <a:srgbClr val="000000"/>
                        </a:solidFill>
                        <a:latin typeface="Calibri"/>
                      </a:endParaRPr>
                    </a:p>
                  </a:txBody>
                  <a:tcPr marL="9525" marR="9525" marT="9525" marB="0" anchor="b"/>
                </a:tc>
                <a:tc>
                  <a:txBody>
                    <a:bodyPr/>
                    <a:lstStyle/>
                    <a:p>
                      <a:pPr algn="ctr" rtl="0" fontAlgn="b"/>
                      <a:r>
                        <a:rPr lang="en-US" sz="1800" b="1" i="0" u="none" strike="noStrike" dirty="0" smtClean="0">
                          <a:solidFill>
                            <a:srgbClr val="000000"/>
                          </a:solidFill>
                          <a:latin typeface="Calibri"/>
                        </a:rPr>
                        <a:t>49</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Trinity College</a:t>
                      </a:r>
                      <a:r>
                        <a:rPr lang="en-US" sz="1800" b="1" i="0" u="none" strike="noStrike" baseline="0" dirty="0" smtClean="0">
                          <a:solidFill>
                            <a:srgbClr val="000000"/>
                          </a:solidFill>
                          <a:latin typeface="Calibri"/>
                        </a:rPr>
                        <a:t> Dublin</a:t>
                      </a:r>
                      <a:endParaRPr lang="ar-LY"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348,719,310</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13,308</a:t>
                      </a:r>
                      <a:endParaRPr lang="en-US" sz="1800" b="1" i="0" u="none" strike="noStrike" dirty="0">
                        <a:solidFill>
                          <a:srgbClr val="000000"/>
                        </a:solidFill>
                        <a:latin typeface="Calibri"/>
                      </a:endParaRPr>
                    </a:p>
                  </a:txBody>
                  <a:tcPr marL="9525" marR="9525" marT="9525" marB="0" anchor="b"/>
                </a:tc>
                <a:tc>
                  <a:txBody>
                    <a:bodyPr/>
                    <a:lstStyle/>
                    <a:p>
                      <a:pPr algn="l" rtl="0" fontAlgn="b"/>
                      <a:r>
                        <a:rPr lang="en-US" sz="1800" b="1" i="0" u="none" strike="noStrike" dirty="0" smtClean="0">
                          <a:solidFill>
                            <a:srgbClr val="000000"/>
                          </a:solidFill>
                          <a:latin typeface="Calibri"/>
                        </a:rPr>
                        <a:t>26,204</a:t>
                      </a:r>
                      <a:endParaRPr lang="en-US" sz="1800" b="1" i="0" u="none" strike="noStrike" dirty="0">
                        <a:solidFill>
                          <a:srgbClr val="000000"/>
                        </a:solidFill>
                        <a:latin typeface="Calibri"/>
                      </a:endParaRPr>
                    </a:p>
                  </a:txBody>
                  <a:tcPr marL="9525" marR="9525" marT="9525" marB="0" anchor="b"/>
                </a:tc>
              </a:tr>
              <a:tr h="370840">
                <a:tc>
                  <a:txBody>
                    <a:bodyPr/>
                    <a:lstStyle/>
                    <a:p>
                      <a:pPr algn="l" rtl="0" fontAlgn="b"/>
                      <a:endParaRPr lang="en-US" sz="1800" b="1" i="0" u="none" strike="noStrike">
                        <a:solidFill>
                          <a:srgbClr val="000000"/>
                        </a:solidFill>
                        <a:latin typeface="Calibri"/>
                      </a:endParaRPr>
                    </a:p>
                  </a:txBody>
                  <a:tcPr marL="9525" marR="9525" marT="9525" marB="0" anchor="b">
                    <a:solidFill>
                      <a:schemeClr val="accent3">
                        <a:lumMod val="40000"/>
                        <a:lumOff val="60000"/>
                      </a:schemeClr>
                    </a:solidFill>
                  </a:tcPr>
                </a:tc>
                <a:tc>
                  <a:txBody>
                    <a:bodyPr/>
                    <a:lstStyle/>
                    <a:p>
                      <a:pPr algn="l" rtl="0" fontAlgn="b"/>
                      <a:endParaRPr lang="en-US" sz="1800" b="1" i="0" u="none" strike="noStrike">
                        <a:solidFill>
                          <a:srgbClr val="000000"/>
                        </a:solidFill>
                        <a:latin typeface="Calibri"/>
                      </a:endParaRPr>
                    </a:p>
                  </a:txBody>
                  <a:tcPr marL="9525" marR="9525" marT="9525" marB="0" anchor="b">
                    <a:solidFill>
                      <a:schemeClr val="accent3">
                        <a:lumMod val="40000"/>
                        <a:lumOff val="60000"/>
                      </a:schemeClr>
                    </a:solidFill>
                  </a:tcPr>
                </a:tc>
                <a:tc>
                  <a:txBody>
                    <a:bodyPr/>
                    <a:lstStyle/>
                    <a:p>
                      <a:pPr algn="l" rtl="0" fontAlgn="b"/>
                      <a:r>
                        <a:rPr lang="en-US" sz="1800" b="1" i="0" u="none" strike="noStrike" dirty="0" smtClean="0">
                          <a:solidFill>
                            <a:srgbClr val="000000"/>
                          </a:solidFill>
                          <a:latin typeface="Calibri"/>
                        </a:rPr>
                        <a:t>Tripoli (Libya)</a:t>
                      </a:r>
                      <a:endParaRPr lang="ar-LY" sz="1800" b="1" i="0" u="none" strike="noStrike" dirty="0">
                        <a:solidFill>
                          <a:srgbClr val="000000"/>
                        </a:solidFill>
                        <a:latin typeface="Calibri"/>
                      </a:endParaRPr>
                    </a:p>
                  </a:txBody>
                  <a:tcPr marL="9525" marR="9525" marT="9525" marB="0" anchor="b">
                    <a:solidFill>
                      <a:schemeClr val="accent3">
                        <a:lumMod val="40000"/>
                        <a:lumOff val="60000"/>
                      </a:schemeClr>
                    </a:solidFill>
                  </a:tcPr>
                </a:tc>
                <a:tc>
                  <a:txBody>
                    <a:bodyPr/>
                    <a:lstStyle/>
                    <a:p>
                      <a:pPr algn="l" rtl="0" fontAlgn="b"/>
                      <a:r>
                        <a:rPr lang="en-US" sz="1800" b="1" i="0" u="none" strike="noStrike" dirty="0" smtClean="0">
                          <a:solidFill>
                            <a:srgbClr val="000000"/>
                          </a:solidFill>
                          <a:latin typeface="Calibri"/>
                        </a:rPr>
                        <a:t>223,846,154</a:t>
                      </a:r>
                      <a:endParaRPr lang="en-US" sz="1800" b="1" i="0" u="none" strike="noStrike" dirty="0">
                        <a:solidFill>
                          <a:srgbClr val="000000"/>
                        </a:solidFill>
                        <a:latin typeface="Calibri"/>
                      </a:endParaRPr>
                    </a:p>
                  </a:txBody>
                  <a:tcPr marL="9525" marR="9525" marT="9525" marB="0" anchor="b">
                    <a:solidFill>
                      <a:schemeClr val="accent3">
                        <a:lumMod val="40000"/>
                        <a:lumOff val="60000"/>
                      </a:schemeClr>
                    </a:solidFill>
                  </a:tcPr>
                </a:tc>
                <a:tc>
                  <a:txBody>
                    <a:bodyPr/>
                    <a:lstStyle/>
                    <a:p>
                      <a:pPr algn="l" rtl="0" fontAlgn="b"/>
                      <a:r>
                        <a:rPr lang="en-US" sz="1800" b="1" i="0" u="none" strike="noStrike" dirty="0" smtClean="0">
                          <a:solidFill>
                            <a:srgbClr val="000000"/>
                          </a:solidFill>
                          <a:latin typeface="Calibri"/>
                        </a:rPr>
                        <a:t>87,112</a:t>
                      </a:r>
                      <a:endParaRPr lang="en-US" sz="1800" b="1" i="0" u="none" strike="noStrike" dirty="0">
                        <a:solidFill>
                          <a:srgbClr val="000000"/>
                        </a:solidFill>
                        <a:latin typeface="Calibri"/>
                      </a:endParaRPr>
                    </a:p>
                  </a:txBody>
                  <a:tcPr marL="9525" marR="9525" marT="9525" marB="0" anchor="b">
                    <a:solidFill>
                      <a:schemeClr val="accent3">
                        <a:lumMod val="40000"/>
                        <a:lumOff val="60000"/>
                      </a:schemeClr>
                    </a:solidFill>
                  </a:tcPr>
                </a:tc>
                <a:tc>
                  <a:txBody>
                    <a:bodyPr/>
                    <a:lstStyle/>
                    <a:p>
                      <a:pPr algn="l" rtl="0" fontAlgn="b"/>
                      <a:r>
                        <a:rPr lang="en-US" sz="1800" b="1" i="0" u="none" strike="noStrike" dirty="0" smtClean="0">
                          <a:solidFill>
                            <a:srgbClr val="000000"/>
                          </a:solidFill>
                          <a:latin typeface="Calibri"/>
                        </a:rPr>
                        <a:t>2,570</a:t>
                      </a:r>
                      <a:endParaRPr lang="en-US" sz="1800" b="1" i="0" u="none" strike="noStrike" dirty="0">
                        <a:solidFill>
                          <a:srgbClr val="000000"/>
                        </a:solidFill>
                        <a:latin typeface="Calibri"/>
                      </a:endParaRPr>
                    </a:p>
                  </a:txBody>
                  <a:tcPr marL="9525" marR="9525" marT="9525" marB="0" anchor="b">
                    <a:solidFill>
                      <a:schemeClr val="accent3">
                        <a:lumMod val="40000"/>
                        <a:lumOff val="60000"/>
                      </a:schemeClr>
                    </a:solidFill>
                  </a:tcPr>
                </a:tc>
              </a:tr>
            </a:tbl>
          </a:graphicData>
        </a:graphic>
      </p:graphicFrame>
      <p:sp>
        <p:nvSpPr>
          <p:cNvPr id="3" name="Title 2"/>
          <p:cNvSpPr>
            <a:spLocks noGrp="1"/>
          </p:cNvSpPr>
          <p:nvPr>
            <p:ph type="title"/>
          </p:nvPr>
        </p:nvSpPr>
        <p:spPr/>
        <p:txBody>
          <a:bodyPr>
            <a:noAutofit/>
          </a:bodyPr>
          <a:lstStyle/>
          <a:p>
            <a:r>
              <a:rPr lang="en-US" sz="3200" dirty="0" smtClean="0"/>
              <a:t>World Class Universities Expenditures for Y2008 (World Bank) – Cont’d</a:t>
            </a: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81138"/>
          <a:ext cx="8229600" cy="4820920"/>
        </p:xfrm>
        <a:graphic>
          <a:graphicData uri="http://schemas.openxmlformats.org/drawingml/2006/table">
            <a:tbl>
              <a:tblPr firstRow="1" bandRow="1">
                <a:tableStyleId>{5C22544A-7EE6-4342-B048-85BDC9FD1C3A}</a:tableStyleId>
              </a:tblPr>
              <a:tblGrid>
                <a:gridCol w="533400"/>
                <a:gridCol w="1219200"/>
                <a:gridCol w="1066800"/>
                <a:gridCol w="1066800"/>
                <a:gridCol w="1143000"/>
                <a:gridCol w="914400"/>
                <a:gridCol w="1219200"/>
                <a:gridCol w="1066800"/>
              </a:tblGrid>
              <a:tr h="370840">
                <a:tc>
                  <a:txBody>
                    <a:bodyPr/>
                    <a:lstStyle/>
                    <a:p>
                      <a:pPr algn="l" rtl="0" fontAlgn="b"/>
                      <a:r>
                        <a:rPr lang="en-US" sz="1800" b="1" i="0" u="none" strike="noStrike" dirty="0" smtClean="0">
                          <a:solidFill>
                            <a:schemeClr val="bg1"/>
                          </a:solidFill>
                          <a:latin typeface="Calibri"/>
                        </a:rPr>
                        <a:t>No.</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University</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Cat 1 (LYD)</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Cat 2 (LYD)</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Total  (LYD)</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Student</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LYD/Student</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$/Student</a:t>
                      </a:r>
                      <a:endParaRPr lang="ar-LY" sz="1800" b="1" i="0" u="none" strike="noStrike" dirty="0">
                        <a:solidFill>
                          <a:schemeClr val="bg1"/>
                        </a:solidFill>
                        <a:latin typeface="Calibri"/>
                      </a:endParaRPr>
                    </a:p>
                  </a:txBody>
                  <a:tcPr marL="9525" marR="9525" marT="9525" marB="0" anchor="b"/>
                </a:tc>
              </a:tr>
              <a:tr h="370840">
                <a:tc>
                  <a:txBody>
                    <a:bodyPr/>
                    <a:lstStyle/>
                    <a:p>
                      <a:pPr algn="ctr" rtl="0" fontAlgn="b"/>
                      <a:r>
                        <a:rPr lang="en-US" sz="1400" b="1" i="0" u="none" strike="noStrike" dirty="0">
                          <a:solidFill>
                            <a:srgbClr val="000000"/>
                          </a:solidFill>
                          <a:latin typeface="Calibri"/>
                        </a:rPr>
                        <a:t>1</a:t>
                      </a:r>
                    </a:p>
                  </a:txBody>
                  <a:tcPr marL="9525" marR="9525" marT="9525" marB="0" anchor="b"/>
                </a:tc>
                <a:tc>
                  <a:txBody>
                    <a:bodyPr/>
                    <a:lstStyle/>
                    <a:p>
                      <a:pPr algn="l" rtl="0" fontAlgn="b"/>
                      <a:r>
                        <a:rPr lang="en-US" sz="1400" b="1" i="0" u="none" strike="noStrike" dirty="0" smtClean="0">
                          <a:solidFill>
                            <a:srgbClr val="000000"/>
                          </a:solidFill>
                          <a:latin typeface="Calibri"/>
                        </a:rPr>
                        <a:t>Tripoli</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191,000,000</a:t>
                      </a:r>
                    </a:p>
                  </a:txBody>
                  <a:tcPr marL="9525" marR="9525" marT="9525" marB="0" anchor="b"/>
                </a:tc>
                <a:tc>
                  <a:txBody>
                    <a:bodyPr/>
                    <a:lstStyle/>
                    <a:p>
                      <a:pPr algn="l" fontAlgn="b"/>
                      <a:r>
                        <a:rPr lang="en-US" sz="1400" b="1" i="0" u="none" strike="noStrike" dirty="0">
                          <a:solidFill>
                            <a:srgbClr val="000000"/>
                          </a:solidFill>
                          <a:latin typeface="Calibri"/>
                        </a:rPr>
                        <a:t>100,000,000</a:t>
                      </a:r>
                    </a:p>
                  </a:txBody>
                  <a:tcPr marL="9525" marR="9525" marT="9525" marB="0" anchor="b"/>
                </a:tc>
                <a:tc>
                  <a:txBody>
                    <a:bodyPr/>
                    <a:lstStyle/>
                    <a:p>
                      <a:pPr algn="l" fontAlgn="b"/>
                      <a:r>
                        <a:rPr lang="en-US" sz="1400" b="1" i="0" u="none" strike="noStrike" dirty="0">
                          <a:solidFill>
                            <a:srgbClr val="000000"/>
                          </a:solidFill>
                          <a:latin typeface="Calibri"/>
                        </a:rPr>
                        <a:t>291,000,000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87,112</a:t>
                      </a:r>
                    </a:p>
                  </a:txBody>
                  <a:tcPr marL="9525" marR="9525" marT="9525" marB="0" anchor="b"/>
                </a:tc>
                <a:tc>
                  <a:txBody>
                    <a:bodyPr/>
                    <a:lstStyle/>
                    <a:p>
                      <a:pPr algn="l" fontAlgn="b"/>
                      <a:r>
                        <a:rPr lang="en-US" sz="1400" b="1" i="0" u="none" strike="noStrike" dirty="0">
                          <a:solidFill>
                            <a:srgbClr val="000000"/>
                          </a:solidFill>
                          <a:latin typeface="Calibri"/>
                        </a:rPr>
                        <a:t>3,341</a:t>
                      </a:r>
                    </a:p>
                  </a:txBody>
                  <a:tcPr marL="9525" marR="9525" marT="9525" marB="0" anchor="b"/>
                </a:tc>
                <a:tc>
                  <a:txBody>
                    <a:bodyPr/>
                    <a:lstStyle/>
                    <a:p>
                      <a:pPr algn="l" fontAlgn="b"/>
                      <a:r>
                        <a:rPr lang="en-US" sz="1400" b="1" i="0" u="none" strike="noStrike" dirty="0">
                          <a:solidFill>
                            <a:srgbClr val="000000"/>
                          </a:solidFill>
                          <a:latin typeface="Calibri"/>
                        </a:rPr>
                        <a:t>2,570</a:t>
                      </a:r>
                    </a:p>
                  </a:txBody>
                  <a:tcPr marL="9525" marR="9525" marT="9525" marB="0" anchor="b"/>
                </a:tc>
              </a:tr>
              <a:tr h="370840">
                <a:tc>
                  <a:txBody>
                    <a:bodyPr/>
                    <a:lstStyle/>
                    <a:p>
                      <a:pPr algn="ctr" rtl="0" fontAlgn="b"/>
                      <a:r>
                        <a:rPr lang="en-US" sz="1400" b="1" i="0" u="none" strike="noStrike" dirty="0">
                          <a:solidFill>
                            <a:srgbClr val="000000"/>
                          </a:solidFill>
                          <a:latin typeface="Calibri"/>
                        </a:rPr>
                        <a:t>2</a:t>
                      </a:r>
                    </a:p>
                  </a:txBody>
                  <a:tcPr marL="9525" marR="9525" marT="9525" marB="0" anchor="b"/>
                </a:tc>
                <a:tc>
                  <a:txBody>
                    <a:bodyPr/>
                    <a:lstStyle/>
                    <a:p>
                      <a:pPr algn="l" rtl="0" fontAlgn="b"/>
                      <a:r>
                        <a:rPr lang="en-US" sz="1400" b="1" i="0" u="none" strike="noStrike" dirty="0" smtClean="0">
                          <a:solidFill>
                            <a:srgbClr val="000000"/>
                          </a:solidFill>
                          <a:latin typeface="Calibri"/>
                        </a:rPr>
                        <a:t>Benghazi</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167,000,000</a:t>
                      </a:r>
                    </a:p>
                  </a:txBody>
                  <a:tcPr marL="9525" marR="9525" marT="9525" marB="0" anchor="b"/>
                </a:tc>
                <a:tc>
                  <a:txBody>
                    <a:bodyPr/>
                    <a:lstStyle/>
                    <a:p>
                      <a:pPr algn="l" fontAlgn="b"/>
                      <a:r>
                        <a:rPr lang="en-US" sz="1400" b="1" i="0" u="none" strike="noStrike" dirty="0">
                          <a:solidFill>
                            <a:srgbClr val="000000"/>
                          </a:solidFill>
                          <a:latin typeface="Calibri"/>
                        </a:rPr>
                        <a:t>150,000,000</a:t>
                      </a:r>
                    </a:p>
                  </a:txBody>
                  <a:tcPr marL="9525" marR="9525" marT="9525" marB="0" anchor="b"/>
                </a:tc>
                <a:tc>
                  <a:txBody>
                    <a:bodyPr/>
                    <a:lstStyle/>
                    <a:p>
                      <a:pPr algn="l" fontAlgn="b"/>
                      <a:r>
                        <a:rPr lang="en-US" sz="1400" b="1" i="0" u="none" strike="noStrike" dirty="0">
                          <a:solidFill>
                            <a:srgbClr val="000000"/>
                          </a:solidFill>
                          <a:latin typeface="Calibri"/>
                        </a:rPr>
                        <a:t>317,000,000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82,400</a:t>
                      </a:r>
                    </a:p>
                  </a:txBody>
                  <a:tcPr marL="9525" marR="9525" marT="9525" marB="0" anchor="b"/>
                </a:tc>
                <a:tc>
                  <a:txBody>
                    <a:bodyPr/>
                    <a:lstStyle/>
                    <a:p>
                      <a:pPr algn="l" fontAlgn="b"/>
                      <a:r>
                        <a:rPr lang="en-US" sz="1400" b="1" i="0" u="none" strike="noStrike" dirty="0">
                          <a:solidFill>
                            <a:srgbClr val="000000"/>
                          </a:solidFill>
                          <a:latin typeface="Calibri"/>
                        </a:rPr>
                        <a:t>3,847</a:t>
                      </a:r>
                    </a:p>
                  </a:txBody>
                  <a:tcPr marL="9525" marR="9525" marT="9525" marB="0" anchor="b"/>
                </a:tc>
                <a:tc>
                  <a:txBody>
                    <a:bodyPr/>
                    <a:lstStyle/>
                    <a:p>
                      <a:pPr algn="l" fontAlgn="b"/>
                      <a:r>
                        <a:rPr lang="en-US" sz="1400" b="1" i="0" u="none" strike="noStrike" dirty="0">
                          <a:solidFill>
                            <a:srgbClr val="000000"/>
                          </a:solidFill>
                          <a:latin typeface="Calibri"/>
                        </a:rPr>
                        <a:t>2,959</a:t>
                      </a:r>
                    </a:p>
                  </a:txBody>
                  <a:tcPr marL="9525" marR="9525" marT="9525" marB="0" anchor="b"/>
                </a:tc>
              </a:tr>
              <a:tr h="370840">
                <a:tc>
                  <a:txBody>
                    <a:bodyPr/>
                    <a:lstStyle/>
                    <a:p>
                      <a:pPr algn="ctr" rtl="0" fontAlgn="b"/>
                      <a:r>
                        <a:rPr lang="en-US" sz="1400" b="1" i="0" u="none" strike="noStrike" dirty="0">
                          <a:solidFill>
                            <a:srgbClr val="000000"/>
                          </a:solidFill>
                          <a:latin typeface="Calibri"/>
                        </a:rPr>
                        <a:t>3</a:t>
                      </a:r>
                    </a:p>
                  </a:txBody>
                  <a:tcPr marL="9525" marR="9525" marT="9525" marB="0" anchor="b"/>
                </a:tc>
                <a:tc>
                  <a:txBody>
                    <a:bodyPr/>
                    <a:lstStyle/>
                    <a:p>
                      <a:pPr algn="l" rtl="0" fontAlgn="b"/>
                      <a:r>
                        <a:rPr lang="en-US" sz="1400" b="1" i="0" u="none" strike="noStrike" dirty="0" smtClean="0">
                          <a:solidFill>
                            <a:srgbClr val="000000"/>
                          </a:solidFill>
                          <a:latin typeface="Calibri"/>
                        </a:rPr>
                        <a:t>Zawya</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129,000,000</a:t>
                      </a:r>
                    </a:p>
                  </a:txBody>
                  <a:tcPr marL="9525" marR="9525" marT="9525" marB="0" anchor="b"/>
                </a:tc>
                <a:tc>
                  <a:txBody>
                    <a:bodyPr/>
                    <a:lstStyle/>
                    <a:p>
                      <a:pPr algn="l" fontAlgn="b"/>
                      <a:r>
                        <a:rPr lang="en-US" sz="1400" b="1" i="0" u="none" strike="noStrike" dirty="0">
                          <a:solidFill>
                            <a:srgbClr val="000000"/>
                          </a:solidFill>
                          <a:latin typeface="Calibri"/>
                        </a:rPr>
                        <a:t>56,000,000</a:t>
                      </a:r>
                    </a:p>
                  </a:txBody>
                  <a:tcPr marL="9525" marR="9525" marT="9525" marB="0" anchor="b"/>
                </a:tc>
                <a:tc>
                  <a:txBody>
                    <a:bodyPr/>
                    <a:lstStyle/>
                    <a:p>
                      <a:pPr algn="l" fontAlgn="b"/>
                      <a:r>
                        <a:rPr lang="en-US" sz="1400" b="1" i="0" u="none" strike="noStrike" dirty="0">
                          <a:solidFill>
                            <a:srgbClr val="000000"/>
                          </a:solidFill>
                          <a:latin typeface="Calibri"/>
                        </a:rPr>
                        <a:t>185,000,000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43,929</a:t>
                      </a:r>
                    </a:p>
                  </a:txBody>
                  <a:tcPr marL="9525" marR="9525" marT="9525" marB="0" anchor="b"/>
                </a:tc>
                <a:tc>
                  <a:txBody>
                    <a:bodyPr/>
                    <a:lstStyle/>
                    <a:p>
                      <a:pPr algn="l" fontAlgn="b"/>
                      <a:r>
                        <a:rPr lang="en-US" sz="1400" b="1" i="0" u="none" strike="noStrike" dirty="0">
                          <a:solidFill>
                            <a:srgbClr val="000000"/>
                          </a:solidFill>
                          <a:latin typeface="Calibri"/>
                        </a:rPr>
                        <a:t>4,211</a:t>
                      </a:r>
                    </a:p>
                  </a:txBody>
                  <a:tcPr marL="9525" marR="9525" marT="9525" marB="0" anchor="b"/>
                </a:tc>
                <a:tc>
                  <a:txBody>
                    <a:bodyPr/>
                    <a:lstStyle/>
                    <a:p>
                      <a:pPr algn="l" fontAlgn="b"/>
                      <a:r>
                        <a:rPr lang="en-US" sz="1400" b="1" i="0" u="none" strike="noStrike" dirty="0">
                          <a:solidFill>
                            <a:srgbClr val="000000"/>
                          </a:solidFill>
                          <a:latin typeface="Calibri"/>
                        </a:rPr>
                        <a:t>3,239</a:t>
                      </a:r>
                    </a:p>
                  </a:txBody>
                  <a:tcPr marL="9525" marR="9525" marT="9525" marB="0" anchor="b"/>
                </a:tc>
              </a:tr>
              <a:tr h="370840">
                <a:tc>
                  <a:txBody>
                    <a:bodyPr/>
                    <a:lstStyle/>
                    <a:p>
                      <a:pPr algn="ctr" rtl="0" fontAlgn="b"/>
                      <a:r>
                        <a:rPr lang="en-US" sz="1400" b="1" i="0" u="none" strike="noStrike" dirty="0">
                          <a:solidFill>
                            <a:srgbClr val="000000"/>
                          </a:solidFill>
                          <a:latin typeface="Calibri"/>
                        </a:rPr>
                        <a:t>4</a:t>
                      </a:r>
                    </a:p>
                  </a:txBody>
                  <a:tcPr marL="9525" marR="9525" marT="9525" marB="0" anchor="b"/>
                </a:tc>
                <a:tc>
                  <a:txBody>
                    <a:bodyPr/>
                    <a:lstStyle/>
                    <a:p>
                      <a:pPr algn="l" rtl="0" fontAlgn="b"/>
                      <a:r>
                        <a:rPr lang="en-US" sz="1400" b="1" i="0" u="none" strike="noStrike" dirty="0" err="1" smtClean="0">
                          <a:solidFill>
                            <a:srgbClr val="000000"/>
                          </a:solidFill>
                          <a:latin typeface="Calibri"/>
                        </a:rPr>
                        <a:t>Umar</a:t>
                      </a:r>
                      <a:r>
                        <a:rPr lang="en-US" sz="1400" b="1" i="0" u="none" strike="noStrike" dirty="0" smtClean="0">
                          <a:solidFill>
                            <a:srgbClr val="000000"/>
                          </a:solidFill>
                          <a:latin typeface="Calibri"/>
                        </a:rPr>
                        <a:t> Mukhtar</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111,000,000</a:t>
                      </a:r>
                    </a:p>
                  </a:txBody>
                  <a:tcPr marL="9525" marR="9525" marT="9525" marB="0" anchor="b"/>
                </a:tc>
                <a:tc>
                  <a:txBody>
                    <a:bodyPr/>
                    <a:lstStyle/>
                    <a:p>
                      <a:pPr algn="l" fontAlgn="b"/>
                      <a:r>
                        <a:rPr lang="en-US" sz="1400" b="1" i="0" u="none" strike="noStrike" dirty="0">
                          <a:solidFill>
                            <a:srgbClr val="000000"/>
                          </a:solidFill>
                          <a:latin typeface="Calibri"/>
                        </a:rPr>
                        <a:t>75,000,000</a:t>
                      </a:r>
                    </a:p>
                  </a:txBody>
                  <a:tcPr marL="9525" marR="9525" marT="9525" marB="0" anchor="b"/>
                </a:tc>
                <a:tc>
                  <a:txBody>
                    <a:bodyPr/>
                    <a:lstStyle/>
                    <a:p>
                      <a:pPr algn="l" fontAlgn="b"/>
                      <a:r>
                        <a:rPr lang="en-US" sz="1400" b="1" i="0" u="none" strike="noStrike" dirty="0">
                          <a:solidFill>
                            <a:srgbClr val="000000"/>
                          </a:solidFill>
                          <a:latin typeface="Calibri"/>
                        </a:rPr>
                        <a:t>186,000,000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33,512</a:t>
                      </a:r>
                    </a:p>
                  </a:txBody>
                  <a:tcPr marL="9525" marR="9525" marT="9525" marB="0" anchor="b"/>
                </a:tc>
                <a:tc>
                  <a:txBody>
                    <a:bodyPr/>
                    <a:lstStyle/>
                    <a:p>
                      <a:pPr algn="l" fontAlgn="b"/>
                      <a:r>
                        <a:rPr lang="en-US" sz="1400" b="1" i="0" u="none" strike="noStrike" dirty="0">
                          <a:solidFill>
                            <a:srgbClr val="000000"/>
                          </a:solidFill>
                          <a:latin typeface="Calibri"/>
                        </a:rPr>
                        <a:t>5,550</a:t>
                      </a:r>
                    </a:p>
                  </a:txBody>
                  <a:tcPr marL="9525" marR="9525" marT="9525" marB="0" anchor="b"/>
                </a:tc>
                <a:tc>
                  <a:txBody>
                    <a:bodyPr/>
                    <a:lstStyle/>
                    <a:p>
                      <a:pPr algn="l" fontAlgn="b"/>
                      <a:r>
                        <a:rPr lang="en-US" sz="1400" b="1" i="0" u="none" strike="noStrike" dirty="0">
                          <a:solidFill>
                            <a:srgbClr val="000000"/>
                          </a:solidFill>
                          <a:latin typeface="Calibri"/>
                        </a:rPr>
                        <a:t>4,269</a:t>
                      </a:r>
                    </a:p>
                  </a:txBody>
                  <a:tcPr marL="9525" marR="9525" marT="9525" marB="0" anchor="b"/>
                </a:tc>
              </a:tr>
              <a:tr h="370840">
                <a:tc>
                  <a:txBody>
                    <a:bodyPr/>
                    <a:lstStyle/>
                    <a:p>
                      <a:pPr algn="ctr" rtl="0" fontAlgn="b"/>
                      <a:r>
                        <a:rPr lang="en-US" sz="1400" b="1" i="0" u="none" strike="noStrike" dirty="0">
                          <a:solidFill>
                            <a:srgbClr val="000000"/>
                          </a:solidFill>
                          <a:latin typeface="Calibri"/>
                        </a:rPr>
                        <a:t>5</a:t>
                      </a:r>
                    </a:p>
                  </a:txBody>
                  <a:tcPr marL="9525" marR="9525" marT="9525" marB="0" anchor="b"/>
                </a:tc>
                <a:tc>
                  <a:txBody>
                    <a:bodyPr/>
                    <a:lstStyle/>
                    <a:p>
                      <a:pPr algn="l" rtl="0" fontAlgn="b"/>
                      <a:r>
                        <a:rPr lang="en-US" sz="1400" b="1" i="0" u="none" strike="noStrike" dirty="0" err="1" smtClean="0">
                          <a:solidFill>
                            <a:srgbClr val="000000"/>
                          </a:solidFill>
                          <a:latin typeface="Calibri"/>
                        </a:rPr>
                        <a:t>Mirgab</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75,000,000</a:t>
                      </a:r>
                    </a:p>
                  </a:txBody>
                  <a:tcPr marL="9525" marR="9525" marT="9525" marB="0" anchor="b"/>
                </a:tc>
                <a:tc>
                  <a:txBody>
                    <a:bodyPr/>
                    <a:lstStyle/>
                    <a:p>
                      <a:pPr algn="l" fontAlgn="b"/>
                      <a:r>
                        <a:rPr lang="en-US" sz="1400" b="1" i="0" u="none" strike="noStrike">
                          <a:solidFill>
                            <a:srgbClr val="000000"/>
                          </a:solidFill>
                          <a:latin typeface="Calibri"/>
                        </a:rPr>
                        <a:t>51,000,000</a:t>
                      </a:r>
                    </a:p>
                  </a:txBody>
                  <a:tcPr marL="9525" marR="9525" marT="9525" marB="0" anchor="b"/>
                </a:tc>
                <a:tc>
                  <a:txBody>
                    <a:bodyPr/>
                    <a:lstStyle/>
                    <a:p>
                      <a:pPr algn="l" fontAlgn="b"/>
                      <a:r>
                        <a:rPr lang="en-US" sz="1400" b="1" i="0" u="none" strike="noStrike" dirty="0">
                          <a:solidFill>
                            <a:srgbClr val="000000"/>
                          </a:solidFill>
                          <a:latin typeface="Calibri"/>
                        </a:rPr>
                        <a:t>126,000,000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31,010</a:t>
                      </a:r>
                    </a:p>
                  </a:txBody>
                  <a:tcPr marL="9525" marR="9525" marT="9525" marB="0" anchor="b"/>
                </a:tc>
                <a:tc>
                  <a:txBody>
                    <a:bodyPr/>
                    <a:lstStyle/>
                    <a:p>
                      <a:pPr algn="l" fontAlgn="b"/>
                      <a:r>
                        <a:rPr lang="en-US" sz="1400" b="1" i="0" u="none" strike="noStrike" dirty="0">
                          <a:solidFill>
                            <a:srgbClr val="000000"/>
                          </a:solidFill>
                          <a:latin typeface="Calibri"/>
                        </a:rPr>
                        <a:t>4,063</a:t>
                      </a:r>
                    </a:p>
                  </a:txBody>
                  <a:tcPr marL="9525" marR="9525" marT="9525" marB="0" anchor="b"/>
                </a:tc>
                <a:tc>
                  <a:txBody>
                    <a:bodyPr/>
                    <a:lstStyle/>
                    <a:p>
                      <a:pPr algn="l" fontAlgn="b"/>
                      <a:r>
                        <a:rPr lang="en-US" sz="1400" b="1" i="0" u="none" strike="noStrike" dirty="0">
                          <a:solidFill>
                            <a:srgbClr val="000000"/>
                          </a:solidFill>
                          <a:latin typeface="Calibri"/>
                        </a:rPr>
                        <a:t>3,126</a:t>
                      </a:r>
                    </a:p>
                  </a:txBody>
                  <a:tcPr marL="9525" marR="9525" marT="9525" marB="0" anchor="b"/>
                </a:tc>
              </a:tr>
              <a:tr h="370840">
                <a:tc>
                  <a:txBody>
                    <a:bodyPr/>
                    <a:lstStyle/>
                    <a:p>
                      <a:pPr algn="ctr" rtl="0" fontAlgn="b"/>
                      <a:r>
                        <a:rPr lang="en-US" sz="1400" b="1" i="0" u="none" strike="noStrike" dirty="0">
                          <a:solidFill>
                            <a:srgbClr val="000000"/>
                          </a:solidFill>
                          <a:latin typeface="Calibri"/>
                        </a:rPr>
                        <a:t>6</a:t>
                      </a:r>
                    </a:p>
                  </a:txBody>
                  <a:tcPr marL="9525" marR="9525" marT="9525" marB="0" anchor="b"/>
                </a:tc>
                <a:tc>
                  <a:txBody>
                    <a:bodyPr/>
                    <a:lstStyle/>
                    <a:p>
                      <a:pPr algn="l" rtl="0" fontAlgn="b"/>
                      <a:r>
                        <a:rPr lang="en-US" sz="1400" b="1" i="0" u="none" strike="noStrike" dirty="0" smtClean="0">
                          <a:solidFill>
                            <a:srgbClr val="000000"/>
                          </a:solidFill>
                          <a:latin typeface="Calibri"/>
                        </a:rPr>
                        <a:t>Western Mt</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66,500,000</a:t>
                      </a:r>
                    </a:p>
                  </a:txBody>
                  <a:tcPr marL="9525" marR="9525" marT="9525" marB="0" anchor="b"/>
                </a:tc>
                <a:tc>
                  <a:txBody>
                    <a:bodyPr/>
                    <a:lstStyle/>
                    <a:p>
                      <a:pPr algn="l" fontAlgn="b"/>
                      <a:r>
                        <a:rPr lang="en-US" sz="1400" b="1" i="0" u="none" strike="noStrike" dirty="0">
                          <a:solidFill>
                            <a:srgbClr val="000000"/>
                          </a:solidFill>
                          <a:latin typeface="Calibri"/>
                        </a:rPr>
                        <a:t>41,000,000</a:t>
                      </a:r>
                    </a:p>
                  </a:txBody>
                  <a:tcPr marL="9525" marR="9525" marT="9525" marB="0" anchor="b"/>
                </a:tc>
                <a:tc>
                  <a:txBody>
                    <a:bodyPr/>
                    <a:lstStyle/>
                    <a:p>
                      <a:pPr algn="l" fontAlgn="b"/>
                      <a:r>
                        <a:rPr lang="en-US" sz="1400" b="1" i="0" u="none" strike="noStrike">
                          <a:solidFill>
                            <a:srgbClr val="000000"/>
                          </a:solidFill>
                          <a:latin typeface="Calibri"/>
                        </a:rPr>
                        <a:t>107,500,000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18,650</a:t>
                      </a:r>
                    </a:p>
                  </a:txBody>
                  <a:tcPr marL="9525" marR="9525" marT="9525" marB="0" anchor="b"/>
                </a:tc>
                <a:tc>
                  <a:txBody>
                    <a:bodyPr/>
                    <a:lstStyle/>
                    <a:p>
                      <a:pPr algn="l" fontAlgn="b"/>
                      <a:r>
                        <a:rPr lang="en-US" sz="1400" b="1" i="0" u="none" strike="noStrike" dirty="0">
                          <a:solidFill>
                            <a:srgbClr val="000000"/>
                          </a:solidFill>
                          <a:latin typeface="Calibri"/>
                        </a:rPr>
                        <a:t>5,764</a:t>
                      </a:r>
                    </a:p>
                  </a:txBody>
                  <a:tcPr marL="9525" marR="9525" marT="9525" marB="0" anchor="b"/>
                </a:tc>
                <a:tc>
                  <a:txBody>
                    <a:bodyPr/>
                    <a:lstStyle/>
                    <a:p>
                      <a:pPr algn="l" fontAlgn="b"/>
                      <a:r>
                        <a:rPr lang="en-US" sz="1400" b="1" i="0" u="none" strike="noStrike" dirty="0">
                          <a:solidFill>
                            <a:srgbClr val="000000"/>
                          </a:solidFill>
                          <a:latin typeface="Calibri"/>
                        </a:rPr>
                        <a:t>4,434</a:t>
                      </a:r>
                    </a:p>
                  </a:txBody>
                  <a:tcPr marL="9525" marR="9525" marT="9525" marB="0" anchor="b"/>
                </a:tc>
              </a:tr>
              <a:tr h="370840">
                <a:tc>
                  <a:txBody>
                    <a:bodyPr/>
                    <a:lstStyle/>
                    <a:p>
                      <a:pPr algn="ctr" rtl="0" fontAlgn="b"/>
                      <a:r>
                        <a:rPr lang="en-US" sz="1400" b="1" i="0" u="none" strike="noStrike" dirty="0">
                          <a:solidFill>
                            <a:srgbClr val="000000"/>
                          </a:solidFill>
                          <a:latin typeface="Calibri"/>
                        </a:rPr>
                        <a:t>7</a:t>
                      </a:r>
                    </a:p>
                  </a:txBody>
                  <a:tcPr marL="9525" marR="9525" marT="9525" marB="0" anchor="b"/>
                </a:tc>
                <a:tc>
                  <a:txBody>
                    <a:bodyPr/>
                    <a:lstStyle/>
                    <a:p>
                      <a:pPr algn="l" rtl="0" fontAlgn="b"/>
                      <a:r>
                        <a:rPr lang="en-US" sz="1400" b="1" i="0" u="none" strike="noStrike" dirty="0" err="1" smtClean="0">
                          <a:solidFill>
                            <a:srgbClr val="000000"/>
                          </a:solidFill>
                          <a:latin typeface="Calibri"/>
                        </a:rPr>
                        <a:t>Misrata</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a:solidFill>
                            <a:srgbClr val="000000"/>
                          </a:solidFill>
                          <a:latin typeface="Calibri"/>
                        </a:rPr>
                        <a:t>57,000,000</a:t>
                      </a:r>
                    </a:p>
                  </a:txBody>
                  <a:tcPr marL="9525" marR="9525" marT="9525" marB="0" anchor="b"/>
                </a:tc>
                <a:tc>
                  <a:txBody>
                    <a:bodyPr/>
                    <a:lstStyle/>
                    <a:p>
                      <a:pPr algn="l" fontAlgn="b"/>
                      <a:r>
                        <a:rPr lang="en-US" sz="1400" b="1" i="0" u="none" strike="noStrike" dirty="0">
                          <a:solidFill>
                            <a:srgbClr val="000000"/>
                          </a:solidFill>
                          <a:latin typeface="Calibri"/>
                        </a:rPr>
                        <a:t>31,000,000</a:t>
                      </a:r>
                    </a:p>
                  </a:txBody>
                  <a:tcPr marL="9525" marR="9525" marT="9525" marB="0" anchor="b"/>
                </a:tc>
                <a:tc>
                  <a:txBody>
                    <a:bodyPr/>
                    <a:lstStyle/>
                    <a:p>
                      <a:pPr algn="l" fontAlgn="b"/>
                      <a:r>
                        <a:rPr lang="en-US" sz="1400" b="1" i="0" u="none" strike="noStrike">
                          <a:solidFill>
                            <a:srgbClr val="000000"/>
                          </a:solidFill>
                          <a:latin typeface="Calibri"/>
                        </a:rPr>
                        <a:t>88,000,000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16,206</a:t>
                      </a:r>
                    </a:p>
                  </a:txBody>
                  <a:tcPr marL="9525" marR="9525" marT="9525" marB="0" anchor="b"/>
                </a:tc>
                <a:tc>
                  <a:txBody>
                    <a:bodyPr/>
                    <a:lstStyle/>
                    <a:p>
                      <a:pPr algn="l" fontAlgn="b"/>
                      <a:r>
                        <a:rPr lang="en-US" sz="1400" b="1" i="0" u="none" strike="noStrike" dirty="0">
                          <a:solidFill>
                            <a:srgbClr val="000000"/>
                          </a:solidFill>
                          <a:latin typeface="Calibri"/>
                        </a:rPr>
                        <a:t>5,430</a:t>
                      </a:r>
                    </a:p>
                  </a:txBody>
                  <a:tcPr marL="9525" marR="9525" marT="9525" marB="0" anchor="b"/>
                </a:tc>
                <a:tc>
                  <a:txBody>
                    <a:bodyPr/>
                    <a:lstStyle/>
                    <a:p>
                      <a:pPr algn="l" fontAlgn="b"/>
                      <a:r>
                        <a:rPr lang="en-US" sz="1400" b="1" i="0" u="none" strike="noStrike" dirty="0">
                          <a:solidFill>
                            <a:srgbClr val="000000"/>
                          </a:solidFill>
                          <a:latin typeface="Calibri"/>
                        </a:rPr>
                        <a:t>4,177</a:t>
                      </a:r>
                    </a:p>
                  </a:txBody>
                  <a:tcPr marL="9525" marR="9525" marT="9525" marB="0" anchor="b"/>
                </a:tc>
              </a:tr>
              <a:tr h="370840">
                <a:tc>
                  <a:txBody>
                    <a:bodyPr/>
                    <a:lstStyle/>
                    <a:p>
                      <a:pPr algn="ctr" rtl="0" fontAlgn="b"/>
                      <a:r>
                        <a:rPr lang="en-US" sz="1400" b="1" i="0" u="none" strike="noStrike" dirty="0">
                          <a:solidFill>
                            <a:srgbClr val="000000"/>
                          </a:solidFill>
                          <a:latin typeface="Calibri"/>
                        </a:rPr>
                        <a:t>8</a:t>
                      </a:r>
                    </a:p>
                  </a:txBody>
                  <a:tcPr marL="9525" marR="9525" marT="9525" marB="0" anchor="b"/>
                </a:tc>
                <a:tc>
                  <a:txBody>
                    <a:bodyPr/>
                    <a:lstStyle/>
                    <a:p>
                      <a:pPr algn="l" rtl="0" fontAlgn="b"/>
                      <a:r>
                        <a:rPr lang="en-US" sz="1400" b="1" i="0" u="none" strike="noStrike" dirty="0" err="1" smtClean="0">
                          <a:solidFill>
                            <a:srgbClr val="000000"/>
                          </a:solidFill>
                          <a:latin typeface="Calibri"/>
                        </a:rPr>
                        <a:t>Sabha</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78,000,000</a:t>
                      </a:r>
                    </a:p>
                  </a:txBody>
                  <a:tcPr marL="9525" marR="9525" marT="9525" marB="0" anchor="b"/>
                </a:tc>
                <a:tc>
                  <a:txBody>
                    <a:bodyPr/>
                    <a:lstStyle/>
                    <a:p>
                      <a:pPr algn="l" fontAlgn="b"/>
                      <a:r>
                        <a:rPr lang="en-US" sz="1400" b="1" i="0" u="none" strike="noStrike">
                          <a:solidFill>
                            <a:srgbClr val="000000"/>
                          </a:solidFill>
                          <a:latin typeface="Calibri"/>
                        </a:rPr>
                        <a:t>48,000,000</a:t>
                      </a:r>
                    </a:p>
                  </a:txBody>
                  <a:tcPr marL="9525" marR="9525" marT="9525" marB="0" anchor="b"/>
                </a:tc>
                <a:tc>
                  <a:txBody>
                    <a:bodyPr/>
                    <a:lstStyle/>
                    <a:p>
                      <a:pPr algn="l" fontAlgn="b"/>
                      <a:r>
                        <a:rPr lang="en-US" sz="1400" b="1" i="0" u="none" strike="noStrike" dirty="0">
                          <a:solidFill>
                            <a:srgbClr val="000000"/>
                          </a:solidFill>
                          <a:latin typeface="Calibri"/>
                        </a:rPr>
                        <a:t>126,000,000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15,945</a:t>
                      </a:r>
                    </a:p>
                  </a:txBody>
                  <a:tcPr marL="9525" marR="9525" marT="9525" marB="0" anchor="b"/>
                </a:tc>
                <a:tc>
                  <a:txBody>
                    <a:bodyPr/>
                    <a:lstStyle/>
                    <a:p>
                      <a:pPr algn="l" fontAlgn="b"/>
                      <a:r>
                        <a:rPr lang="en-US" sz="1400" b="1" i="0" u="none" strike="noStrike" dirty="0">
                          <a:solidFill>
                            <a:srgbClr val="000000"/>
                          </a:solidFill>
                          <a:latin typeface="Calibri"/>
                        </a:rPr>
                        <a:t>7,902</a:t>
                      </a:r>
                    </a:p>
                  </a:txBody>
                  <a:tcPr marL="9525" marR="9525" marT="9525" marB="0" anchor="b"/>
                </a:tc>
                <a:tc>
                  <a:txBody>
                    <a:bodyPr/>
                    <a:lstStyle/>
                    <a:p>
                      <a:pPr algn="l" fontAlgn="b"/>
                      <a:r>
                        <a:rPr lang="en-US" sz="1400" b="1" i="0" u="none" strike="noStrike" dirty="0">
                          <a:solidFill>
                            <a:srgbClr val="000000"/>
                          </a:solidFill>
                          <a:latin typeface="Calibri"/>
                        </a:rPr>
                        <a:t>6,079</a:t>
                      </a:r>
                    </a:p>
                  </a:txBody>
                  <a:tcPr marL="9525" marR="9525" marT="9525" marB="0" anchor="b"/>
                </a:tc>
              </a:tr>
              <a:tr h="370840">
                <a:tc>
                  <a:txBody>
                    <a:bodyPr/>
                    <a:lstStyle/>
                    <a:p>
                      <a:pPr algn="ctr" rtl="0" fontAlgn="b"/>
                      <a:r>
                        <a:rPr lang="en-US" sz="1400" b="1" i="0" u="none" strike="noStrike" dirty="0">
                          <a:solidFill>
                            <a:srgbClr val="000000"/>
                          </a:solidFill>
                          <a:latin typeface="Calibri"/>
                        </a:rPr>
                        <a:t>9</a:t>
                      </a:r>
                    </a:p>
                  </a:txBody>
                  <a:tcPr marL="9525" marR="9525" marT="9525" marB="0" anchor="b"/>
                </a:tc>
                <a:tc>
                  <a:txBody>
                    <a:bodyPr/>
                    <a:lstStyle/>
                    <a:p>
                      <a:pPr algn="l" rtl="0" fontAlgn="b"/>
                      <a:r>
                        <a:rPr lang="en-US" sz="1400" b="1" i="0" u="none" strike="noStrike" dirty="0" err="1" smtClean="0">
                          <a:solidFill>
                            <a:srgbClr val="000000"/>
                          </a:solidFill>
                          <a:latin typeface="Calibri"/>
                        </a:rPr>
                        <a:t>Sirt</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44,500,000</a:t>
                      </a:r>
                    </a:p>
                  </a:txBody>
                  <a:tcPr marL="9525" marR="9525" marT="9525" marB="0" anchor="b"/>
                </a:tc>
                <a:tc>
                  <a:txBody>
                    <a:bodyPr/>
                    <a:lstStyle/>
                    <a:p>
                      <a:pPr algn="l" fontAlgn="b"/>
                      <a:r>
                        <a:rPr lang="en-US" sz="1400" b="1" i="0" u="none" strike="noStrike" dirty="0">
                          <a:solidFill>
                            <a:srgbClr val="000000"/>
                          </a:solidFill>
                          <a:latin typeface="Calibri"/>
                        </a:rPr>
                        <a:t>35,000,000</a:t>
                      </a:r>
                    </a:p>
                  </a:txBody>
                  <a:tcPr marL="9525" marR="9525" marT="9525" marB="0" anchor="b"/>
                </a:tc>
                <a:tc>
                  <a:txBody>
                    <a:bodyPr/>
                    <a:lstStyle/>
                    <a:p>
                      <a:pPr algn="l" fontAlgn="b"/>
                      <a:r>
                        <a:rPr lang="en-US" sz="1400" b="1" i="0" u="none" strike="noStrike" dirty="0">
                          <a:solidFill>
                            <a:srgbClr val="000000"/>
                          </a:solidFill>
                          <a:latin typeface="Calibri"/>
                        </a:rPr>
                        <a:t>79,500,000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10,811</a:t>
                      </a:r>
                    </a:p>
                  </a:txBody>
                  <a:tcPr marL="9525" marR="9525" marT="9525" marB="0" anchor="b"/>
                </a:tc>
                <a:tc>
                  <a:txBody>
                    <a:bodyPr/>
                    <a:lstStyle/>
                    <a:p>
                      <a:pPr algn="l" fontAlgn="b"/>
                      <a:r>
                        <a:rPr lang="en-US" sz="1400" b="1" i="0" u="none" strike="noStrike" dirty="0">
                          <a:solidFill>
                            <a:srgbClr val="000000"/>
                          </a:solidFill>
                          <a:latin typeface="Calibri"/>
                        </a:rPr>
                        <a:t>7,354</a:t>
                      </a:r>
                    </a:p>
                  </a:txBody>
                  <a:tcPr marL="9525" marR="9525" marT="9525" marB="0" anchor="b"/>
                </a:tc>
                <a:tc>
                  <a:txBody>
                    <a:bodyPr/>
                    <a:lstStyle/>
                    <a:p>
                      <a:pPr algn="l" fontAlgn="b"/>
                      <a:r>
                        <a:rPr lang="en-US" sz="1400" b="1" i="0" u="none" strike="noStrike" dirty="0">
                          <a:solidFill>
                            <a:srgbClr val="000000"/>
                          </a:solidFill>
                          <a:latin typeface="Calibri"/>
                        </a:rPr>
                        <a:t>5,657</a:t>
                      </a:r>
                    </a:p>
                  </a:txBody>
                  <a:tcPr marL="9525" marR="9525" marT="9525" marB="0" anchor="b"/>
                </a:tc>
              </a:tr>
              <a:tr h="370840">
                <a:tc>
                  <a:txBody>
                    <a:bodyPr/>
                    <a:lstStyle/>
                    <a:p>
                      <a:pPr algn="ctr" rtl="0" fontAlgn="b"/>
                      <a:r>
                        <a:rPr lang="en-US" sz="1400" b="1" i="0" u="none" strike="noStrike" dirty="0">
                          <a:solidFill>
                            <a:srgbClr val="000000"/>
                          </a:solidFill>
                          <a:latin typeface="Calibri"/>
                        </a:rPr>
                        <a:t>10</a:t>
                      </a:r>
                    </a:p>
                  </a:txBody>
                  <a:tcPr marL="9525" marR="9525" marT="9525" marB="0" anchor="b"/>
                </a:tc>
                <a:tc>
                  <a:txBody>
                    <a:bodyPr/>
                    <a:lstStyle/>
                    <a:p>
                      <a:pPr algn="l" rtl="0" fontAlgn="b"/>
                      <a:r>
                        <a:rPr lang="en-US" sz="1400" b="1" i="0" u="none" strike="noStrike" dirty="0" err="1" smtClean="0">
                          <a:solidFill>
                            <a:srgbClr val="000000"/>
                          </a:solidFill>
                          <a:latin typeface="Calibri"/>
                        </a:rPr>
                        <a:t>Asmariya</a:t>
                      </a:r>
                      <a:endParaRPr lang="ar-LY"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13,000,000</a:t>
                      </a:r>
                    </a:p>
                  </a:txBody>
                  <a:tcPr marL="9525" marR="9525" marT="9525" marB="0" anchor="b"/>
                </a:tc>
                <a:tc>
                  <a:txBody>
                    <a:bodyPr/>
                    <a:lstStyle/>
                    <a:p>
                      <a:pPr algn="l" fontAlgn="b"/>
                      <a:r>
                        <a:rPr lang="en-US" sz="1400" b="1" i="0" u="none" strike="noStrike" dirty="0">
                          <a:solidFill>
                            <a:srgbClr val="000000"/>
                          </a:solidFill>
                          <a:latin typeface="Calibri"/>
                        </a:rPr>
                        <a:t>10,000,000</a:t>
                      </a:r>
                    </a:p>
                  </a:txBody>
                  <a:tcPr marL="9525" marR="9525" marT="9525" marB="0" anchor="b"/>
                </a:tc>
                <a:tc>
                  <a:txBody>
                    <a:bodyPr/>
                    <a:lstStyle/>
                    <a:p>
                      <a:pPr algn="l" fontAlgn="b"/>
                      <a:r>
                        <a:rPr lang="en-US" sz="1400" b="1" i="0" u="none" strike="noStrike">
                          <a:solidFill>
                            <a:srgbClr val="000000"/>
                          </a:solidFill>
                          <a:latin typeface="Calibri"/>
                        </a:rPr>
                        <a:t>23,000,000</a:t>
                      </a:r>
                    </a:p>
                  </a:txBody>
                  <a:tcPr marL="9525" marR="9525" marT="9525" marB="0" anchor="b"/>
                </a:tc>
                <a:tc>
                  <a:txBody>
                    <a:bodyPr/>
                    <a:lstStyle/>
                    <a:p>
                      <a:pPr marL="0" algn="l" rtl="0" eaLnBrk="1" fontAlgn="b" latinLnBrk="0" hangingPunct="1"/>
                      <a:r>
                        <a:rPr kumimoji="0" lang="en-US" sz="1400" b="1" i="0" u="none" strike="noStrike" kern="1200" dirty="0">
                          <a:solidFill>
                            <a:srgbClr val="000000"/>
                          </a:solidFill>
                          <a:latin typeface="Calibri"/>
                          <a:ea typeface="+mn-ea"/>
                          <a:cs typeface="+mn-cs"/>
                        </a:rPr>
                        <a:t>3,996</a:t>
                      </a:r>
                    </a:p>
                  </a:txBody>
                  <a:tcPr marL="9525" marR="9525" marT="9525" marB="0" anchor="b"/>
                </a:tc>
                <a:tc>
                  <a:txBody>
                    <a:bodyPr/>
                    <a:lstStyle/>
                    <a:p>
                      <a:pPr algn="l" fontAlgn="b"/>
                      <a:r>
                        <a:rPr lang="en-US" sz="1400" b="1" i="0" u="none" strike="noStrike" dirty="0">
                          <a:solidFill>
                            <a:srgbClr val="000000"/>
                          </a:solidFill>
                          <a:latin typeface="Calibri"/>
                        </a:rPr>
                        <a:t>5,756</a:t>
                      </a:r>
                    </a:p>
                  </a:txBody>
                  <a:tcPr marL="9525" marR="9525" marT="9525" marB="0" anchor="b"/>
                </a:tc>
                <a:tc>
                  <a:txBody>
                    <a:bodyPr/>
                    <a:lstStyle/>
                    <a:p>
                      <a:pPr algn="l" fontAlgn="b"/>
                      <a:r>
                        <a:rPr lang="en-US" sz="1400" b="1" i="0" u="none" strike="noStrike" dirty="0">
                          <a:solidFill>
                            <a:srgbClr val="000000"/>
                          </a:solidFill>
                          <a:latin typeface="Calibri"/>
                        </a:rPr>
                        <a:t>4,428</a:t>
                      </a:r>
                    </a:p>
                  </a:txBody>
                  <a:tcPr marL="9525" marR="9525" marT="9525" marB="0" anchor="b"/>
                </a:tc>
              </a:tr>
              <a:tr h="370840">
                <a:tc>
                  <a:txBody>
                    <a:bodyPr/>
                    <a:lstStyle/>
                    <a:p>
                      <a:pPr algn="l" rtl="0" fontAlgn="b"/>
                      <a:endParaRPr lang="ar-LY" sz="1400" b="1" i="0" u="none" strike="noStrike" dirty="0">
                        <a:solidFill>
                          <a:srgbClr val="000000"/>
                        </a:solidFill>
                        <a:latin typeface="Calibri"/>
                      </a:endParaRPr>
                    </a:p>
                  </a:txBody>
                  <a:tcPr marL="9525" marR="9525" marT="9525" marB="0" anchor="b"/>
                </a:tc>
                <a:tc>
                  <a:txBody>
                    <a:bodyPr/>
                    <a:lstStyle/>
                    <a:p>
                      <a:pPr algn="l" rtl="0" fontAlgn="b"/>
                      <a:endParaRPr lang="en-US" sz="1400" b="1" i="0" u="none" strike="noStrike" dirty="0">
                        <a:solidFill>
                          <a:srgbClr val="000000"/>
                        </a:solidFill>
                        <a:latin typeface="Calibri"/>
                      </a:endParaRPr>
                    </a:p>
                  </a:txBody>
                  <a:tcPr marL="9525" marR="9525" marT="9525" marB="0" anchor="b"/>
                </a:tc>
                <a:tc>
                  <a:txBody>
                    <a:bodyPr/>
                    <a:lstStyle/>
                    <a:p>
                      <a:pPr algn="l" fontAlgn="b"/>
                      <a:r>
                        <a:rPr lang="en-US" sz="1400" b="1" i="0" u="none" strike="noStrike" dirty="0">
                          <a:solidFill>
                            <a:srgbClr val="000000"/>
                          </a:solidFill>
                          <a:latin typeface="Calibri"/>
                        </a:rPr>
                        <a:t>932,000,000</a:t>
                      </a:r>
                    </a:p>
                  </a:txBody>
                  <a:tcPr marL="9525" marR="9525" marT="9525" marB="0" anchor="b"/>
                </a:tc>
                <a:tc>
                  <a:txBody>
                    <a:bodyPr/>
                    <a:lstStyle/>
                    <a:p>
                      <a:pPr algn="l" fontAlgn="b"/>
                      <a:r>
                        <a:rPr lang="en-US" sz="1400" b="1" i="0" u="none" strike="noStrike" dirty="0">
                          <a:solidFill>
                            <a:srgbClr val="000000"/>
                          </a:solidFill>
                          <a:latin typeface="Calibri"/>
                        </a:rPr>
                        <a:t>597,000,000</a:t>
                      </a:r>
                    </a:p>
                  </a:txBody>
                  <a:tcPr marL="9525" marR="9525" marT="9525" marB="0" anchor="b"/>
                </a:tc>
                <a:tc>
                  <a:txBody>
                    <a:bodyPr/>
                    <a:lstStyle/>
                    <a:p>
                      <a:pPr algn="l" fontAlgn="b"/>
                      <a:r>
                        <a:rPr lang="en-US" sz="1400" b="1" i="0" u="none" strike="noStrike" dirty="0">
                          <a:solidFill>
                            <a:srgbClr val="000000"/>
                          </a:solidFill>
                          <a:latin typeface="Calibri"/>
                        </a:rPr>
                        <a:t>1,529,000,000</a:t>
                      </a:r>
                    </a:p>
                  </a:txBody>
                  <a:tcPr marL="9525" marR="9525" marT="9525" marB="0" anchor="b"/>
                </a:tc>
                <a:tc>
                  <a:txBody>
                    <a:bodyPr/>
                    <a:lstStyle/>
                    <a:p>
                      <a:pPr algn="l" fontAlgn="b"/>
                      <a:r>
                        <a:rPr lang="en-US" sz="1400" b="1" i="0" u="none" strike="noStrike" dirty="0">
                          <a:solidFill>
                            <a:srgbClr val="000000"/>
                          </a:solidFill>
                          <a:latin typeface="Calibri"/>
                        </a:rPr>
                        <a:t>343,571</a:t>
                      </a:r>
                    </a:p>
                  </a:txBody>
                  <a:tcPr marL="9525" marR="9525" marT="9525" marB="0" anchor="b"/>
                </a:tc>
                <a:tc>
                  <a:txBody>
                    <a:bodyPr/>
                    <a:lstStyle/>
                    <a:p>
                      <a:pPr algn="l" fontAlgn="b"/>
                      <a:r>
                        <a:rPr lang="en-US" sz="1400" b="1" i="0" u="none" strike="noStrike" dirty="0">
                          <a:solidFill>
                            <a:srgbClr val="000000"/>
                          </a:solidFill>
                          <a:latin typeface="Calibri"/>
                        </a:rPr>
                        <a:t>4,450</a:t>
                      </a:r>
                    </a:p>
                  </a:txBody>
                  <a:tcPr marL="9525" marR="9525" marT="9525" marB="0" anchor="b"/>
                </a:tc>
                <a:tc>
                  <a:txBody>
                    <a:bodyPr/>
                    <a:lstStyle/>
                    <a:p>
                      <a:pPr algn="l" fontAlgn="b"/>
                      <a:r>
                        <a:rPr lang="en-US" sz="1400" b="1" i="0" u="none" strike="noStrike" dirty="0">
                          <a:solidFill>
                            <a:srgbClr val="000000"/>
                          </a:solidFill>
                          <a:latin typeface="Calibri"/>
                        </a:rPr>
                        <a:t>3,423</a:t>
                      </a:r>
                    </a:p>
                  </a:txBody>
                  <a:tcPr marL="9525" marR="9525" marT="9525" marB="0" anchor="b"/>
                </a:tc>
              </a:tr>
              <a:tr h="370840">
                <a:tc>
                  <a:txBody>
                    <a:bodyPr/>
                    <a:lstStyle/>
                    <a:p>
                      <a:pPr algn="l" rtl="0" fontAlgn="b"/>
                      <a:endParaRPr lang="en-US" sz="1400" b="1" i="0" u="none" strike="noStrike" dirty="0">
                        <a:solidFill>
                          <a:srgbClr val="000000"/>
                        </a:solidFill>
                        <a:latin typeface="Calibri"/>
                      </a:endParaRPr>
                    </a:p>
                  </a:txBody>
                  <a:tcPr marL="9525" marR="9525" marT="9525" marB="0" anchor="b"/>
                </a:tc>
                <a:tc>
                  <a:txBody>
                    <a:bodyPr/>
                    <a:lstStyle/>
                    <a:p>
                      <a:pPr algn="l" rtl="0" fontAlgn="b"/>
                      <a:endParaRPr lang="en-US" sz="1400" b="1" i="0" u="none" strike="noStrike" dirty="0">
                        <a:solidFill>
                          <a:srgbClr val="000000"/>
                        </a:solidFill>
                        <a:latin typeface="Calibri"/>
                      </a:endParaRPr>
                    </a:p>
                  </a:txBody>
                  <a:tcPr marL="9525" marR="9525" marT="9525" marB="0" anchor="b"/>
                </a:tc>
                <a:tc>
                  <a:txBody>
                    <a:bodyPr/>
                    <a:lstStyle/>
                    <a:p>
                      <a:pPr algn="l" rtl="0" fontAlgn="b"/>
                      <a:endParaRPr lang="en-US" sz="1400" b="1" i="0" u="none" strike="noStrike" dirty="0">
                        <a:solidFill>
                          <a:srgbClr val="000000"/>
                        </a:solidFill>
                        <a:latin typeface="Calibri"/>
                      </a:endParaRPr>
                    </a:p>
                  </a:txBody>
                  <a:tcPr marL="9525" marR="9525" marT="9525" marB="0" anchor="b"/>
                </a:tc>
                <a:tc>
                  <a:txBody>
                    <a:bodyPr/>
                    <a:lstStyle/>
                    <a:p>
                      <a:pPr algn="l" rtl="0" fontAlgn="b"/>
                      <a:endParaRPr kumimoji="0" lang="en-US" sz="1400" b="1" i="0" u="none" strike="noStrike" kern="1200" dirty="0">
                        <a:solidFill>
                          <a:srgbClr val="000000"/>
                        </a:solidFill>
                        <a:latin typeface="Calibri"/>
                        <a:ea typeface="+mn-ea"/>
                        <a:cs typeface="+mn-cs"/>
                      </a:endParaRPr>
                    </a:p>
                  </a:txBody>
                  <a:tcPr marL="9525" marR="9525" marT="9525" marB="0" anchor="b"/>
                </a:tc>
                <a:tc>
                  <a:txBody>
                    <a:bodyPr/>
                    <a:lstStyle/>
                    <a:p>
                      <a:pPr algn="l" fontAlgn="b"/>
                      <a:r>
                        <a:rPr kumimoji="0" lang="en-US" sz="1400" b="1" i="0" u="none" strike="noStrike" kern="1200" dirty="0">
                          <a:solidFill>
                            <a:srgbClr val="000000"/>
                          </a:solidFill>
                          <a:latin typeface="Calibri"/>
                          <a:ea typeface="+mn-ea"/>
                          <a:cs typeface="+mn-cs"/>
                        </a:rPr>
                        <a:t>1,176,153,846</a:t>
                      </a:r>
                    </a:p>
                  </a:txBody>
                  <a:tcPr marL="9525" marR="9525" marT="9525" marB="0" anchor="b"/>
                </a:tc>
                <a:tc>
                  <a:txBody>
                    <a:bodyPr/>
                    <a:lstStyle/>
                    <a:p>
                      <a:pPr algn="l" fontAlgn="b"/>
                      <a:r>
                        <a:rPr lang="en-US" sz="1400" b="1" i="0" u="none" strike="noStrike" dirty="0" smtClean="0">
                          <a:solidFill>
                            <a:srgbClr val="000000"/>
                          </a:solidFill>
                          <a:latin typeface="Calibri"/>
                        </a:rPr>
                        <a:t>Dollars</a:t>
                      </a:r>
                      <a:endParaRPr lang="en-US" sz="1400" b="1" i="0" u="none" strike="noStrike" dirty="0">
                        <a:solidFill>
                          <a:srgbClr val="000000"/>
                        </a:solidFill>
                        <a:latin typeface="Calibri"/>
                      </a:endParaRPr>
                    </a:p>
                  </a:txBody>
                  <a:tcPr marL="9525" marR="9525" marT="9525" marB="0" anchor="b"/>
                </a:tc>
                <a:tc>
                  <a:txBody>
                    <a:bodyPr/>
                    <a:lstStyle/>
                    <a:p>
                      <a:pPr algn="l" rtl="0" fontAlgn="b"/>
                      <a:endParaRPr lang="en-US" sz="1400" b="1" i="0" u="none" strike="noStrike" dirty="0">
                        <a:solidFill>
                          <a:srgbClr val="000000"/>
                        </a:solidFill>
                        <a:latin typeface="Calibri"/>
                      </a:endParaRPr>
                    </a:p>
                  </a:txBody>
                  <a:tcPr marL="9525" marR="9525" marT="9525" marB="0" anchor="b"/>
                </a:tc>
                <a:tc>
                  <a:txBody>
                    <a:bodyPr/>
                    <a:lstStyle/>
                    <a:p>
                      <a:pPr algn="l" rtl="0" fontAlgn="b"/>
                      <a:endParaRPr lang="ar-LY" sz="1400" b="1" i="0" u="none" strike="noStrike" dirty="0">
                        <a:solidFill>
                          <a:srgbClr val="000000"/>
                        </a:solidFill>
                        <a:latin typeface="Calibri"/>
                      </a:endParaRPr>
                    </a:p>
                  </a:txBody>
                  <a:tcPr marL="9525" marR="9525" marT="9525" marB="0" anchor="b"/>
                </a:tc>
              </a:tr>
            </a:tbl>
          </a:graphicData>
        </a:graphic>
      </p:graphicFrame>
      <p:sp>
        <p:nvSpPr>
          <p:cNvPr id="3" name="Title 2"/>
          <p:cNvSpPr>
            <a:spLocks noGrp="1"/>
          </p:cNvSpPr>
          <p:nvPr>
            <p:ph type="title"/>
          </p:nvPr>
        </p:nvSpPr>
        <p:spPr/>
        <p:txBody>
          <a:bodyPr>
            <a:noAutofit/>
          </a:bodyPr>
          <a:lstStyle/>
          <a:p>
            <a:pPr algn="l"/>
            <a:r>
              <a:rPr lang="en-US" sz="3200" dirty="0" smtClean="0"/>
              <a:t>Libyan Universities Budgets for Y2013</a:t>
            </a:r>
            <a:endParaRPr lang="en-US"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smtClean="0"/>
              <a:t>First-Year Enrollment  &amp; Projected Growth in US Medical Schools (AAMC 2012)</a:t>
            </a:r>
            <a:endParaRPr lang="en-US" sz="3200" dirty="0"/>
          </a:p>
        </p:txBody>
      </p:sp>
      <p:pic>
        <p:nvPicPr>
          <p:cNvPr id="4" name="Content Placeholder 3"/>
          <p:cNvPicPr>
            <a:picLocks noGrp="1"/>
          </p:cNvPicPr>
          <p:nvPr>
            <p:ph idx="1"/>
          </p:nvPr>
        </p:nvPicPr>
        <p:blipFill>
          <a:blip r:embed="rId2" cstate="print"/>
          <a:srcRect/>
          <a:stretch>
            <a:fillRect/>
          </a:stretch>
        </p:blipFill>
        <p:spPr bwMode="auto">
          <a:xfrm>
            <a:off x="457200" y="1481138"/>
            <a:ext cx="8137852" cy="4995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76445"/>
        </p:xfrm>
        <a:graphic>
          <a:graphicData uri="http://schemas.openxmlformats.org/drawingml/2006/table">
            <a:tbl>
              <a:tblPr firstRow="1" bandRow="1">
                <a:tableStyleId>{5C22544A-7EE6-4342-B048-85BDC9FD1C3A}</a:tableStyleId>
              </a:tblPr>
              <a:tblGrid>
                <a:gridCol w="762000"/>
                <a:gridCol w="838200"/>
                <a:gridCol w="1905000"/>
                <a:gridCol w="1219200"/>
                <a:gridCol w="914400"/>
                <a:gridCol w="685800"/>
                <a:gridCol w="838200"/>
                <a:gridCol w="1066800"/>
              </a:tblGrid>
              <a:tr h="370840">
                <a:tc>
                  <a:txBody>
                    <a:bodyPr/>
                    <a:lstStyle/>
                    <a:p>
                      <a:pPr algn="ctr" rtl="0" fontAlgn="b"/>
                      <a:r>
                        <a:rPr lang="en-US" sz="1600" b="1" i="0" u="none" strike="noStrike" dirty="0" smtClean="0">
                          <a:solidFill>
                            <a:schemeClr val="bg1"/>
                          </a:solidFill>
                          <a:latin typeface="Calibri"/>
                        </a:rPr>
                        <a:t>ARWU</a:t>
                      </a:r>
                      <a:endParaRPr lang="ar-LY" sz="1600" b="1" i="0" u="none" strike="noStrike" dirty="0">
                        <a:solidFill>
                          <a:schemeClr val="bg1"/>
                        </a:solidFill>
                        <a:latin typeface="Calibri"/>
                      </a:endParaRPr>
                    </a:p>
                  </a:txBody>
                  <a:tcPr marL="9525" marR="9525" marT="9525" marB="0" anchor="b"/>
                </a:tc>
                <a:tc>
                  <a:txBody>
                    <a:bodyPr/>
                    <a:lstStyle/>
                    <a:p>
                      <a:pPr algn="ctr" rtl="0" fontAlgn="b"/>
                      <a:r>
                        <a:rPr lang="en-US" sz="1600" b="1" i="0" u="none" strike="noStrike" dirty="0" smtClean="0">
                          <a:solidFill>
                            <a:schemeClr val="bg1"/>
                          </a:solidFill>
                          <a:latin typeface="Calibri"/>
                        </a:rPr>
                        <a:t>THES</a:t>
                      </a:r>
                      <a:endParaRPr lang="ar-LY" sz="1600" b="1" i="0" u="none" strike="noStrike" dirty="0">
                        <a:solidFill>
                          <a:schemeClr val="bg1"/>
                        </a:solidFill>
                        <a:latin typeface="Calibri"/>
                      </a:endParaRPr>
                    </a:p>
                  </a:txBody>
                  <a:tcPr marL="9525" marR="9525" marT="9525" marB="0" anchor="b"/>
                </a:tc>
                <a:tc>
                  <a:txBody>
                    <a:bodyPr/>
                    <a:lstStyle/>
                    <a:p>
                      <a:pPr algn="l" rtl="0" fontAlgn="b"/>
                      <a:r>
                        <a:rPr lang="en-US" sz="1600" b="1" i="0" u="none" strike="noStrike" dirty="0" smtClean="0">
                          <a:solidFill>
                            <a:schemeClr val="bg1"/>
                          </a:solidFill>
                          <a:latin typeface="Calibri"/>
                        </a:rPr>
                        <a:t>University</a:t>
                      </a:r>
                      <a:endParaRPr lang="ar-LY" sz="1600" b="1" i="0" u="none" strike="noStrike" dirty="0">
                        <a:solidFill>
                          <a:schemeClr val="bg1"/>
                        </a:solidFill>
                        <a:latin typeface="Calibri"/>
                      </a:endParaRPr>
                    </a:p>
                  </a:txBody>
                  <a:tcPr marL="9525" marR="9525" marT="9525" marB="0" anchor="b"/>
                </a:tc>
                <a:tc>
                  <a:txBody>
                    <a:bodyPr/>
                    <a:lstStyle/>
                    <a:p>
                      <a:pPr algn="l" rtl="0" fontAlgn="b"/>
                      <a:r>
                        <a:rPr lang="en-US" sz="1600" b="1" i="0" u="none" strike="noStrike" dirty="0" smtClean="0">
                          <a:solidFill>
                            <a:schemeClr val="bg1"/>
                          </a:solidFill>
                          <a:latin typeface="Calibri"/>
                        </a:rPr>
                        <a:t>Students</a:t>
                      </a:r>
                      <a:endParaRPr lang="ar-LY" sz="1600" b="1" i="0" u="none" strike="noStrike" dirty="0">
                        <a:solidFill>
                          <a:schemeClr val="bg1"/>
                        </a:solidFill>
                        <a:latin typeface="Calibri"/>
                      </a:endParaRPr>
                    </a:p>
                  </a:txBody>
                  <a:tcPr marL="9525" marR="9525" marT="9525" marB="0" anchor="b"/>
                </a:tc>
                <a:tc>
                  <a:txBody>
                    <a:bodyPr/>
                    <a:lstStyle/>
                    <a:p>
                      <a:pPr algn="l" rtl="0" fontAlgn="b"/>
                      <a:r>
                        <a:rPr lang="en-US" sz="1600" b="1" i="0" u="none" strike="noStrike" dirty="0" smtClean="0">
                          <a:solidFill>
                            <a:schemeClr val="bg1"/>
                          </a:solidFill>
                          <a:latin typeface="Calibri"/>
                        </a:rPr>
                        <a:t>Faculty</a:t>
                      </a:r>
                      <a:endParaRPr lang="ar-LY" sz="1600" b="1" i="0" u="none" strike="noStrike" dirty="0">
                        <a:solidFill>
                          <a:schemeClr val="bg1"/>
                        </a:solidFill>
                        <a:latin typeface="Calibri"/>
                      </a:endParaRPr>
                    </a:p>
                  </a:txBody>
                  <a:tcPr marL="9525" marR="9525" marT="9525" marB="0" anchor="b"/>
                </a:tc>
                <a:tc>
                  <a:txBody>
                    <a:bodyPr/>
                    <a:lstStyle/>
                    <a:p>
                      <a:pPr algn="l" rtl="0" fontAlgn="b"/>
                      <a:r>
                        <a:rPr lang="en-US" sz="1600" b="1" i="0" u="none" strike="noStrike" dirty="0" smtClean="0">
                          <a:solidFill>
                            <a:schemeClr val="bg1"/>
                          </a:solidFill>
                          <a:latin typeface="Calibri"/>
                        </a:rPr>
                        <a:t>Ratio</a:t>
                      </a:r>
                      <a:endParaRPr lang="ar-LY" sz="1600" b="1" i="0" u="none" strike="noStrike" dirty="0">
                        <a:solidFill>
                          <a:schemeClr val="bg1"/>
                        </a:solidFill>
                        <a:latin typeface="Calibri"/>
                      </a:endParaRPr>
                    </a:p>
                  </a:txBody>
                  <a:tcPr marL="9525" marR="9525" marT="9525" marB="0" anchor="b"/>
                </a:tc>
                <a:tc>
                  <a:txBody>
                    <a:bodyPr/>
                    <a:lstStyle/>
                    <a:p>
                      <a:pPr algn="l" rtl="0" fontAlgn="b"/>
                      <a:r>
                        <a:rPr kumimoji="0" lang="en-US" sz="1600" b="1" i="0" u="none" strike="noStrike" kern="1200" dirty="0" smtClean="0">
                          <a:solidFill>
                            <a:schemeClr val="bg1"/>
                          </a:solidFill>
                          <a:latin typeface="Calibri"/>
                          <a:ea typeface="+mn-ea"/>
                          <a:cs typeface="+mn-cs"/>
                        </a:rPr>
                        <a:t>Foreign Faculty</a:t>
                      </a:r>
                      <a:endParaRPr kumimoji="0" lang="ar-LY" sz="1600" b="1" i="0" u="none" strike="noStrike" kern="1200" dirty="0">
                        <a:solidFill>
                          <a:schemeClr val="bg1"/>
                        </a:solidFill>
                        <a:latin typeface="Calibri"/>
                        <a:ea typeface="+mn-ea"/>
                        <a:cs typeface="+mn-cs"/>
                      </a:endParaRPr>
                    </a:p>
                  </a:txBody>
                  <a:tcPr marL="9525" marR="9525" marT="9525" marB="0" anchor="b"/>
                </a:tc>
                <a:tc>
                  <a:txBody>
                    <a:bodyPr/>
                    <a:lstStyle/>
                    <a:p>
                      <a:pPr algn="l" rtl="0" fontAlgn="b"/>
                      <a:r>
                        <a:rPr lang="en-US" sz="1600" b="1" i="0" u="none" strike="noStrike" dirty="0" smtClean="0">
                          <a:solidFill>
                            <a:schemeClr val="bg1"/>
                          </a:solidFill>
                          <a:latin typeface="Calibri"/>
                        </a:rPr>
                        <a:t>% of Foreign Faculty</a:t>
                      </a:r>
                      <a:endParaRPr lang="ar-LY" sz="1600" b="1" i="0" u="none" strike="noStrike" dirty="0">
                        <a:solidFill>
                          <a:schemeClr val="bg1"/>
                        </a:solidFill>
                        <a:latin typeface="Calibri"/>
                      </a:endParaRPr>
                    </a:p>
                  </a:txBody>
                  <a:tcPr marL="9525" marR="9525" marT="9525" marB="0" anchor="b"/>
                </a:tc>
              </a:tr>
              <a:tr h="370840">
                <a:tc>
                  <a:txBody>
                    <a:bodyPr/>
                    <a:lstStyle/>
                    <a:p>
                      <a:pPr algn="ctr" rtl="0" fontAlgn="b"/>
                      <a:r>
                        <a:rPr lang="en-US" sz="1600" b="1" i="0" u="none" strike="noStrike" dirty="0">
                          <a:solidFill>
                            <a:srgbClr val="000000"/>
                          </a:solidFill>
                          <a:latin typeface="Calibri"/>
                        </a:rPr>
                        <a:t>1</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1</a:t>
                      </a:r>
                    </a:p>
                  </a:txBody>
                  <a:tcPr marL="9525" marR="9525" marT="9525" marB="0" anchor="b"/>
                </a:tc>
                <a:tc>
                  <a:txBody>
                    <a:bodyPr/>
                    <a:lstStyle/>
                    <a:p>
                      <a:pPr algn="l" rtl="0" fontAlgn="b"/>
                      <a:r>
                        <a:rPr lang="en-US" sz="1600" b="1" i="0" u="none" strike="noStrike" dirty="0" smtClean="0">
                          <a:solidFill>
                            <a:srgbClr val="000000"/>
                          </a:solidFill>
                          <a:latin typeface="Calibri"/>
                        </a:rPr>
                        <a:t>Harvard</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29900</a:t>
                      </a:r>
                    </a:p>
                  </a:txBody>
                  <a:tcPr marL="9525" marR="9525" marT="9525" marB="0" anchor="b"/>
                </a:tc>
                <a:tc>
                  <a:txBody>
                    <a:bodyPr/>
                    <a:lstStyle/>
                    <a:p>
                      <a:pPr algn="l" rtl="0" fontAlgn="b"/>
                      <a:r>
                        <a:rPr lang="en-US" sz="1600" b="1" i="0" u="none" strike="noStrike" dirty="0">
                          <a:solidFill>
                            <a:srgbClr val="000000"/>
                          </a:solidFill>
                          <a:latin typeface="Calibri"/>
                        </a:rPr>
                        <a:t>3788</a:t>
                      </a:r>
                    </a:p>
                  </a:txBody>
                  <a:tcPr marL="9525" marR="9525" marT="9525" marB="0" anchor="b"/>
                </a:tc>
                <a:tc>
                  <a:txBody>
                    <a:bodyPr/>
                    <a:lstStyle/>
                    <a:p>
                      <a:pPr algn="l" rtl="0" fontAlgn="b"/>
                      <a:r>
                        <a:rPr lang="en-US" sz="1600" b="1" i="0" u="none" strike="noStrike" dirty="0">
                          <a:solidFill>
                            <a:srgbClr val="000000"/>
                          </a:solidFill>
                          <a:latin typeface="Calibri"/>
                        </a:rPr>
                        <a:t>8</a:t>
                      </a:r>
                    </a:p>
                  </a:txBody>
                  <a:tcPr marL="9525" marR="9525" marT="9525" marB="0" anchor="b"/>
                </a:tc>
                <a:tc>
                  <a:txBody>
                    <a:bodyPr/>
                    <a:lstStyle/>
                    <a:p>
                      <a:pPr algn="l" rtl="0" fontAlgn="b"/>
                      <a:r>
                        <a:rPr lang="en-US" sz="1600" b="1" i="0" u="none" strike="noStrike" dirty="0">
                          <a:solidFill>
                            <a:srgbClr val="000000"/>
                          </a:solidFill>
                          <a:latin typeface="Calibri"/>
                        </a:rPr>
                        <a:t>1197</a:t>
                      </a:r>
                    </a:p>
                  </a:txBody>
                  <a:tcPr marL="9525" marR="9525" marT="9525" marB="0" anchor="b"/>
                </a:tc>
                <a:tc>
                  <a:txBody>
                    <a:bodyPr/>
                    <a:lstStyle/>
                    <a:p>
                      <a:pPr algn="l" rtl="0" fontAlgn="b"/>
                      <a:r>
                        <a:rPr lang="en-US" sz="1600" b="1" i="0" u="none" strike="noStrike" dirty="0">
                          <a:solidFill>
                            <a:srgbClr val="000000"/>
                          </a:solidFill>
                          <a:latin typeface="Calibri"/>
                        </a:rPr>
                        <a:t>32</a:t>
                      </a:r>
                    </a:p>
                  </a:txBody>
                  <a:tcPr marL="9525" marR="9525" marT="9525" marB="0" anchor="b"/>
                </a:tc>
              </a:tr>
              <a:tr h="370840">
                <a:tc>
                  <a:txBody>
                    <a:bodyPr/>
                    <a:lstStyle/>
                    <a:p>
                      <a:pPr algn="ctr" rtl="0" fontAlgn="b"/>
                      <a:r>
                        <a:rPr lang="en-US" sz="1600" b="1" i="0" u="none" strike="noStrike" dirty="0">
                          <a:solidFill>
                            <a:srgbClr val="000000"/>
                          </a:solidFill>
                          <a:latin typeface="Calibri"/>
                        </a:rPr>
                        <a:t>3</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36</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rgbClr val="000000"/>
                          </a:solidFill>
                          <a:latin typeface="Calibri"/>
                        </a:rPr>
                        <a:t>UC Berkeley</a:t>
                      </a:r>
                      <a:endParaRPr lang="ar-LY" sz="1600" b="1" i="0" u="none" strike="noStrike" dirty="0" smtClean="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32910</a:t>
                      </a:r>
                    </a:p>
                  </a:txBody>
                  <a:tcPr marL="9525" marR="9525" marT="9525" marB="0" anchor="b"/>
                </a:tc>
                <a:tc>
                  <a:txBody>
                    <a:bodyPr/>
                    <a:lstStyle/>
                    <a:p>
                      <a:pPr algn="l" rtl="0" fontAlgn="b"/>
                      <a:r>
                        <a:rPr lang="en-US" sz="1600" b="1" i="0" u="none" strike="noStrike" dirty="0">
                          <a:solidFill>
                            <a:srgbClr val="000000"/>
                          </a:solidFill>
                          <a:latin typeface="Calibri"/>
                        </a:rPr>
                        <a:t>1736</a:t>
                      </a:r>
                    </a:p>
                  </a:txBody>
                  <a:tcPr marL="9525" marR="9525" marT="9525" marB="0" anchor="b"/>
                </a:tc>
                <a:tc>
                  <a:txBody>
                    <a:bodyPr/>
                    <a:lstStyle/>
                    <a:p>
                      <a:pPr algn="l" rtl="0" fontAlgn="b"/>
                      <a:r>
                        <a:rPr lang="en-US" sz="1600" b="1" i="0" u="none" strike="noStrike" dirty="0">
                          <a:solidFill>
                            <a:srgbClr val="000000"/>
                          </a:solidFill>
                          <a:latin typeface="Calibri"/>
                        </a:rPr>
                        <a:t>19</a:t>
                      </a:r>
                    </a:p>
                  </a:txBody>
                  <a:tcPr marL="9525" marR="9525" marT="9525" marB="0" anchor="b"/>
                </a:tc>
                <a:tc>
                  <a:txBody>
                    <a:bodyPr/>
                    <a:lstStyle/>
                    <a:p>
                      <a:pPr algn="l" rtl="0" fontAlgn="b"/>
                      <a:r>
                        <a:rPr lang="en-US" sz="1600" b="1" i="0" u="none" strike="noStrike" dirty="0">
                          <a:solidFill>
                            <a:srgbClr val="000000"/>
                          </a:solidFill>
                          <a:latin typeface="Calibri"/>
                        </a:rPr>
                        <a:t>546</a:t>
                      </a:r>
                    </a:p>
                  </a:txBody>
                  <a:tcPr marL="9525" marR="9525" marT="9525" marB="0" anchor="b"/>
                </a:tc>
                <a:tc>
                  <a:txBody>
                    <a:bodyPr/>
                    <a:lstStyle/>
                    <a:p>
                      <a:pPr algn="l" rtl="0" fontAlgn="b"/>
                      <a:r>
                        <a:rPr lang="en-US" sz="1600" b="1" i="0" u="none" strike="noStrike" dirty="0">
                          <a:solidFill>
                            <a:srgbClr val="000000"/>
                          </a:solidFill>
                          <a:latin typeface="Calibri"/>
                        </a:rPr>
                        <a:t>31</a:t>
                      </a:r>
                    </a:p>
                  </a:txBody>
                  <a:tcPr marL="9525" marR="9525" marT="9525" marB="0" anchor="b"/>
                </a:tc>
              </a:tr>
              <a:tr h="370840">
                <a:tc>
                  <a:txBody>
                    <a:bodyPr/>
                    <a:lstStyle/>
                    <a:p>
                      <a:pPr algn="ctr" rtl="0" fontAlgn="b"/>
                      <a:r>
                        <a:rPr lang="en-US" sz="1600" b="1" i="0" u="none" strike="noStrike" dirty="0">
                          <a:solidFill>
                            <a:srgbClr val="000000"/>
                          </a:solidFill>
                          <a:latin typeface="Calibri"/>
                        </a:rPr>
                        <a:t>4</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3</a:t>
                      </a:r>
                    </a:p>
                  </a:txBody>
                  <a:tcPr marL="9525" marR="9525" marT="9525" marB="0" anchor="b"/>
                </a:tc>
                <a:tc>
                  <a:txBody>
                    <a:bodyPr/>
                    <a:lstStyle/>
                    <a:p>
                      <a:pPr algn="l" rtl="0" fontAlgn="b"/>
                      <a:r>
                        <a:rPr lang="en-US" sz="1600" b="1" i="0" u="none" strike="noStrike" dirty="0" smtClean="0">
                          <a:solidFill>
                            <a:srgbClr val="000000"/>
                          </a:solidFill>
                          <a:latin typeface="Calibri"/>
                        </a:rPr>
                        <a:t>Cambridge</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25465</a:t>
                      </a:r>
                    </a:p>
                  </a:txBody>
                  <a:tcPr marL="9525" marR="9525" marT="9525" marB="0" anchor="b"/>
                </a:tc>
                <a:tc>
                  <a:txBody>
                    <a:bodyPr/>
                    <a:lstStyle/>
                    <a:p>
                      <a:pPr algn="l" rtl="0" fontAlgn="b"/>
                      <a:r>
                        <a:rPr lang="en-US" sz="1600" b="1" i="0" u="none" strike="noStrike" dirty="0">
                          <a:solidFill>
                            <a:srgbClr val="000000"/>
                          </a:solidFill>
                          <a:latin typeface="Calibri"/>
                        </a:rPr>
                        <a:t>3933</a:t>
                      </a:r>
                    </a:p>
                  </a:txBody>
                  <a:tcPr marL="9525" marR="9525" marT="9525" marB="0" anchor="b"/>
                </a:tc>
                <a:tc>
                  <a:txBody>
                    <a:bodyPr/>
                    <a:lstStyle/>
                    <a:p>
                      <a:pPr algn="l" rtl="0" fontAlgn="b"/>
                      <a:r>
                        <a:rPr lang="en-US" sz="1600" b="1" i="0" u="none" strike="noStrike" dirty="0">
                          <a:solidFill>
                            <a:srgbClr val="000000"/>
                          </a:solidFill>
                          <a:latin typeface="Calibri"/>
                        </a:rPr>
                        <a:t>6</a:t>
                      </a:r>
                    </a:p>
                  </a:txBody>
                  <a:tcPr marL="9525" marR="9525" marT="9525" marB="0" anchor="b"/>
                </a:tc>
                <a:tc>
                  <a:txBody>
                    <a:bodyPr/>
                    <a:lstStyle/>
                    <a:p>
                      <a:pPr algn="l" rtl="0" fontAlgn="b"/>
                      <a:r>
                        <a:rPr lang="en-US" sz="1600" b="1" i="0" u="none" strike="noStrike" dirty="0">
                          <a:solidFill>
                            <a:srgbClr val="000000"/>
                          </a:solidFill>
                          <a:latin typeface="Calibri"/>
                        </a:rPr>
                        <a:t>1627</a:t>
                      </a:r>
                    </a:p>
                  </a:txBody>
                  <a:tcPr marL="9525" marR="9525" marT="9525" marB="0" anchor="b"/>
                </a:tc>
                <a:tc>
                  <a:txBody>
                    <a:bodyPr/>
                    <a:lstStyle/>
                    <a:p>
                      <a:pPr algn="l" rtl="0" fontAlgn="b"/>
                      <a:r>
                        <a:rPr lang="en-US" sz="1600" b="1" i="0" u="none" strike="noStrike" dirty="0">
                          <a:solidFill>
                            <a:srgbClr val="000000"/>
                          </a:solidFill>
                          <a:latin typeface="Calibri"/>
                        </a:rPr>
                        <a:t>41</a:t>
                      </a:r>
                    </a:p>
                  </a:txBody>
                  <a:tcPr marL="9525" marR="9525" marT="9525" marB="0" anchor="b"/>
                </a:tc>
              </a:tr>
              <a:tr h="370840">
                <a:tc>
                  <a:txBody>
                    <a:bodyPr/>
                    <a:lstStyle/>
                    <a:p>
                      <a:pPr algn="ctr" rtl="0" fontAlgn="b"/>
                      <a:r>
                        <a:rPr lang="en-US" sz="1600" b="1" i="0" u="none" strike="noStrike" dirty="0">
                          <a:solidFill>
                            <a:srgbClr val="000000"/>
                          </a:solidFill>
                          <a:latin typeface="Calibri"/>
                        </a:rPr>
                        <a:t>6</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5</a:t>
                      </a:r>
                    </a:p>
                  </a:txBody>
                  <a:tcPr marL="9525" marR="9525" marT="9525" marB="0" anchor="b"/>
                </a:tc>
                <a:tc>
                  <a:txBody>
                    <a:bodyPr/>
                    <a:lstStyle/>
                    <a:p>
                      <a:pPr algn="l" rtl="0" fontAlgn="b"/>
                      <a:r>
                        <a:rPr lang="en-US" sz="1600" b="1" i="0" u="none" strike="noStrike" dirty="0" smtClean="0">
                          <a:solidFill>
                            <a:srgbClr val="000000"/>
                          </a:solidFill>
                          <a:latin typeface="Calibri"/>
                        </a:rPr>
                        <a:t>MIT</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2245</a:t>
                      </a:r>
                    </a:p>
                  </a:txBody>
                  <a:tcPr marL="9525" marR="9525" marT="9525" marB="0" anchor="b"/>
                </a:tc>
                <a:tc>
                  <a:txBody>
                    <a:bodyPr/>
                    <a:lstStyle/>
                    <a:p>
                      <a:pPr algn="l" rtl="0" fontAlgn="b"/>
                      <a:r>
                        <a:rPr lang="en-US" sz="1600" b="1" i="0" u="none" strike="noStrike" dirty="0">
                          <a:solidFill>
                            <a:srgbClr val="000000"/>
                          </a:solidFill>
                          <a:latin typeface="Calibri"/>
                        </a:rPr>
                        <a:t>439</a:t>
                      </a:r>
                    </a:p>
                  </a:txBody>
                  <a:tcPr marL="9525" marR="9525" marT="9525" marB="0" anchor="b"/>
                </a:tc>
                <a:tc>
                  <a:txBody>
                    <a:bodyPr/>
                    <a:lstStyle/>
                    <a:p>
                      <a:pPr algn="l" rtl="0" fontAlgn="b"/>
                      <a:r>
                        <a:rPr lang="en-US" sz="1600" b="1" i="0" u="none" strike="noStrike" dirty="0">
                          <a:solidFill>
                            <a:srgbClr val="000000"/>
                          </a:solidFill>
                          <a:latin typeface="Calibri"/>
                        </a:rPr>
                        <a:t>5</a:t>
                      </a:r>
                    </a:p>
                  </a:txBody>
                  <a:tcPr marL="9525" marR="9525" marT="9525" marB="0" anchor="b"/>
                </a:tc>
                <a:tc>
                  <a:txBody>
                    <a:bodyPr/>
                    <a:lstStyle/>
                    <a:p>
                      <a:pPr algn="l" rtl="0" fontAlgn="b"/>
                      <a:r>
                        <a:rPr lang="en-US" sz="1600" b="1" i="0" u="none" strike="noStrike" dirty="0">
                          <a:solidFill>
                            <a:srgbClr val="000000"/>
                          </a:solidFill>
                          <a:latin typeface="Calibri"/>
                        </a:rPr>
                        <a:t>341</a:t>
                      </a:r>
                    </a:p>
                  </a:txBody>
                  <a:tcPr marL="9525" marR="9525" marT="9525" marB="0" anchor="b"/>
                </a:tc>
                <a:tc>
                  <a:txBody>
                    <a:bodyPr/>
                    <a:lstStyle/>
                    <a:p>
                      <a:pPr algn="l" rtl="0" fontAlgn="b"/>
                      <a:r>
                        <a:rPr lang="en-US" sz="1600" b="1" i="0" u="none" strike="noStrike" dirty="0">
                          <a:solidFill>
                            <a:srgbClr val="000000"/>
                          </a:solidFill>
                          <a:latin typeface="Calibri"/>
                        </a:rPr>
                        <a:t>78</a:t>
                      </a:r>
                    </a:p>
                  </a:txBody>
                  <a:tcPr marL="9525" marR="9525" marT="9525" marB="0" anchor="b"/>
                </a:tc>
              </a:tr>
              <a:tr h="370840">
                <a:tc>
                  <a:txBody>
                    <a:bodyPr/>
                    <a:lstStyle/>
                    <a:p>
                      <a:pPr algn="ctr" rtl="0" fontAlgn="b"/>
                      <a:r>
                        <a:rPr lang="en-US" sz="1600" b="1" i="0" u="none" strike="noStrike" dirty="0">
                          <a:solidFill>
                            <a:srgbClr val="000000"/>
                          </a:solidFill>
                          <a:latin typeface="Calibri"/>
                        </a:rPr>
                        <a:t>8</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12</a:t>
                      </a:r>
                    </a:p>
                  </a:txBody>
                  <a:tcPr marL="9525" marR="9525" marT="9525" marB="0" anchor="b"/>
                </a:tc>
                <a:tc>
                  <a:txBody>
                    <a:bodyPr/>
                    <a:lstStyle/>
                    <a:p>
                      <a:pPr algn="l" rtl="0" fontAlgn="b"/>
                      <a:r>
                        <a:rPr lang="en-US" sz="1600" b="1" i="0" u="none" strike="noStrike" dirty="0" smtClean="0">
                          <a:solidFill>
                            <a:srgbClr val="000000"/>
                          </a:solidFill>
                          <a:latin typeface="Calibri"/>
                        </a:rPr>
                        <a:t>Princeton</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6708</a:t>
                      </a:r>
                    </a:p>
                  </a:txBody>
                  <a:tcPr marL="9525" marR="9525" marT="9525" marB="0" anchor="b"/>
                </a:tc>
                <a:tc>
                  <a:txBody>
                    <a:bodyPr/>
                    <a:lstStyle/>
                    <a:p>
                      <a:pPr algn="l" rtl="0" fontAlgn="b"/>
                      <a:r>
                        <a:rPr lang="en-US" sz="1600" b="1" i="0" u="none" strike="noStrike" dirty="0">
                          <a:solidFill>
                            <a:srgbClr val="000000"/>
                          </a:solidFill>
                          <a:latin typeface="Calibri"/>
                        </a:rPr>
                        <a:t>878</a:t>
                      </a:r>
                    </a:p>
                  </a:txBody>
                  <a:tcPr marL="9525" marR="9525" marT="9525" marB="0" anchor="b"/>
                </a:tc>
                <a:tc>
                  <a:txBody>
                    <a:bodyPr/>
                    <a:lstStyle/>
                    <a:p>
                      <a:pPr algn="l" rtl="0" fontAlgn="b"/>
                      <a:r>
                        <a:rPr lang="en-US" sz="1600" b="1" i="0" u="none" strike="noStrike" dirty="0">
                          <a:solidFill>
                            <a:srgbClr val="000000"/>
                          </a:solidFill>
                          <a:latin typeface="Calibri"/>
                        </a:rPr>
                        <a:t>8</a:t>
                      </a:r>
                    </a:p>
                  </a:txBody>
                  <a:tcPr marL="9525" marR="9525" marT="9525" marB="0" anchor="b"/>
                </a:tc>
                <a:tc>
                  <a:txBody>
                    <a:bodyPr/>
                    <a:lstStyle/>
                    <a:p>
                      <a:pPr algn="l" rtl="0" fontAlgn="b"/>
                      <a:r>
                        <a:rPr lang="en-US" sz="1600" b="1" i="0" u="none" strike="noStrike" dirty="0">
                          <a:solidFill>
                            <a:srgbClr val="000000"/>
                          </a:solidFill>
                          <a:latin typeface="Calibri"/>
                        </a:rPr>
                        <a:t>312</a:t>
                      </a:r>
                    </a:p>
                  </a:txBody>
                  <a:tcPr marL="9525" marR="9525" marT="9525" marB="0" anchor="b"/>
                </a:tc>
                <a:tc>
                  <a:txBody>
                    <a:bodyPr/>
                    <a:lstStyle/>
                    <a:p>
                      <a:pPr algn="l" rtl="0" fontAlgn="b"/>
                      <a:r>
                        <a:rPr lang="en-US" sz="1600" b="1" i="0" u="none" strike="noStrike" dirty="0">
                          <a:solidFill>
                            <a:srgbClr val="000000"/>
                          </a:solidFill>
                          <a:latin typeface="Calibri"/>
                        </a:rPr>
                        <a:t>36</a:t>
                      </a:r>
                    </a:p>
                  </a:txBody>
                  <a:tcPr marL="9525" marR="9525" marT="9525" marB="0" anchor="b"/>
                </a:tc>
              </a:tr>
              <a:tr h="370840">
                <a:tc>
                  <a:txBody>
                    <a:bodyPr/>
                    <a:lstStyle/>
                    <a:p>
                      <a:pPr algn="ctr" rtl="0" fontAlgn="b"/>
                      <a:r>
                        <a:rPr lang="en-US" sz="1600" b="1" i="0" u="none" strike="noStrike" dirty="0">
                          <a:solidFill>
                            <a:srgbClr val="000000"/>
                          </a:solidFill>
                          <a:latin typeface="Calibri"/>
                        </a:rPr>
                        <a:t>10</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4</a:t>
                      </a:r>
                    </a:p>
                  </a:txBody>
                  <a:tcPr marL="9525" marR="9525" marT="9525" marB="0" anchor="b"/>
                </a:tc>
                <a:tc>
                  <a:txBody>
                    <a:bodyPr/>
                    <a:lstStyle/>
                    <a:p>
                      <a:pPr algn="l" rtl="0" fontAlgn="b"/>
                      <a:r>
                        <a:rPr lang="en-US" sz="1600" b="1" i="0" u="none" strike="noStrike" dirty="0" smtClean="0">
                          <a:solidFill>
                            <a:srgbClr val="000000"/>
                          </a:solidFill>
                          <a:latin typeface="Calibri"/>
                        </a:rPr>
                        <a:t>Oxford</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23620</a:t>
                      </a:r>
                    </a:p>
                  </a:txBody>
                  <a:tcPr marL="9525" marR="9525" marT="9525" marB="0" anchor="b"/>
                </a:tc>
                <a:tc>
                  <a:txBody>
                    <a:bodyPr/>
                    <a:lstStyle/>
                    <a:p>
                      <a:pPr algn="l" rtl="0" fontAlgn="b"/>
                      <a:r>
                        <a:rPr lang="en-US" sz="1600" b="1" i="0" u="none" strike="noStrike" dirty="0">
                          <a:solidFill>
                            <a:srgbClr val="000000"/>
                          </a:solidFill>
                          <a:latin typeface="Calibri"/>
                        </a:rPr>
                        <a:t>4197</a:t>
                      </a:r>
                    </a:p>
                  </a:txBody>
                  <a:tcPr marL="9525" marR="9525" marT="9525" marB="0" anchor="b"/>
                </a:tc>
                <a:tc>
                  <a:txBody>
                    <a:bodyPr/>
                    <a:lstStyle/>
                    <a:p>
                      <a:pPr algn="l" rtl="0" fontAlgn="b"/>
                      <a:r>
                        <a:rPr lang="en-US" sz="1600" b="1" i="0" u="none" strike="noStrike" dirty="0">
                          <a:solidFill>
                            <a:srgbClr val="000000"/>
                          </a:solidFill>
                          <a:latin typeface="Calibri"/>
                        </a:rPr>
                        <a:t>6</a:t>
                      </a:r>
                    </a:p>
                  </a:txBody>
                  <a:tcPr marL="9525" marR="9525" marT="9525" marB="0" anchor="b"/>
                </a:tc>
                <a:tc>
                  <a:txBody>
                    <a:bodyPr/>
                    <a:lstStyle/>
                    <a:p>
                      <a:pPr algn="l" rtl="0" fontAlgn="b"/>
                      <a:r>
                        <a:rPr lang="en-US" sz="1600" b="1" i="0" u="none" strike="noStrike" dirty="0">
                          <a:solidFill>
                            <a:srgbClr val="000000"/>
                          </a:solidFill>
                          <a:latin typeface="Calibri"/>
                        </a:rPr>
                        <a:t>1598</a:t>
                      </a:r>
                    </a:p>
                  </a:txBody>
                  <a:tcPr marL="9525" marR="9525" marT="9525" marB="0" anchor="b"/>
                </a:tc>
                <a:tc>
                  <a:txBody>
                    <a:bodyPr/>
                    <a:lstStyle/>
                    <a:p>
                      <a:pPr algn="l" rtl="0" fontAlgn="b"/>
                      <a:r>
                        <a:rPr lang="en-US" sz="1600" b="1" i="0" u="none" strike="noStrike" dirty="0">
                          <a:solidFill>
                            <a:srgbClr val="000000"/>
                          </a:solidFill>
                          <a:latin typeface="Calibri"/>
                        </a:rPr>
                        <a:t>38</a:t>
                      </a:r>
                    </a:p>
                  </a:txBody>
                  <a:tcPr marL="9525" marR="9525" marT="9525" marB="0" anchor="b"/>
                </a:tc>
              </a:tr>
              <a:tr h="370840">
                <a:tc>
                  <a:txBody>
                    <a:bodyPr/>
                    <a:lstStyle/>
                    <a:p>
                      <a:pPr algn="ctr" rtl="0" fontAlgn="b"/>
                      <a:r>
                        <a:rPr lang="en-US" sz="1600" b="1" i="0" u="none" strike="noStrike" dirty="0">
                          <a:solidFill>
                            <a:srgbClr val="000000"/>
                          </a:solidFill>
                          <a:latin typeface="Calibri"/>
                        </a:rPr>
                        <a:t>11</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2</a:t>
                      </a:r>
                    </a:p>
                  </a:txBody>
                  <a:tcPr marL="9525" marR="9525" marT="9525" marB="0" anchor="b"/>
                </a:tc>
                <a:tc>
                  <a:txBody>
                    <a:bodyPr/>
                    <a:lstStyle/>
                    <a:p>
                      <a:pPr algn="l" rtl="0" fontAlgn="b"/>
                      <a:r>
                        <a:rPr lang="en-US" sz="1600" b="1" i="0" u="none" strike="noStrike" dirty="0" smtClean="0">
                          <a:solidFill>
                            <a:srgbClr val="000000"/>
                          </a:solidFill>
                          <a:latin typeface="Calibri"/>
                        </a:rPr>
                        <a:t>Yale</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11851</a:t>
                      </a:r>
                    </a:p>
                  </a:txBody>
                  <a:tcPr marL="9525" marR="9525" marT="9525" marB="0" anchor="b"/>
                </a:tc>
                <a:tc>
                  <a:txBody>
                    <a:bodyPr/>
                    <a:lstStyle/>
                    <a:p>
                      <a:pPr algn="l" rtl="0" fontAlgn="b"/>
                      <a:r>
                        <a:rPr lang="en-US" sz="1600" b="1" i="0" u="none" strike="noStrike" dirty="0">
                          <a:solidFill>
                            <a:srgbClr val="000000"/>
                          </a:solidFill>
                          <a:latin typeface="Calibri"/>
                        </a:rPr>
                        <a:t>2902</a:t>
                      </a:r>
                    </a:p>
                  </a:txBody>
                  <a:tcPr marL="9525" marR="9525" marT="9525" marB="0" anchor="b"/>
                </a:tc>
                <a:tc>
                  <a:txBody>
                    <a:bodyPr/>
                    <a:lstStyle/>
                    <a:p>
                      <a:pPr algn="l" rtl="0" fontAlgn="b"/>
                      <a:r>
                        <a:rPr lang="en-US" sz="1600" b="1" i="0" u="none" strike="noStrike" dirty="0">
                          <a:solidFill>
                            <a:srgbClr val="000000"/>
                          </a:solidFill>
                          <a:latin typeface="Calibri"/>
                        </a:rPr>
                        <a:t>4</a:t>
                      </a:r>
                    </a:p>
                  </a:txBody>
                  <a:tcPr marL="9525" marR="9525" marT="9525" marB="0" anchor="b"/>
                </a:tc>
                <a:tc>
                  <a:txBody>
                    <a:bodyPr/>
                    <a:lstStyle/>
                    <a:p>
                      <a:pPr algn="l" rtl="0" fontAlgn="b"/>
                      <a:r>
                        <a:rPr lang="en-US" sz="1600" b="1" i="0" u="none" strike="noStrike" dirty="0">
                          <a:solidFill>
                            <a:srgbClr val="000000"/>
                          </a:solidFill>
                          <a:latin typeface="Calibri"/>
                        </a:rPr>
                        <a:t>954</a:t>
                      </a:r>
                    </a:p>
                  </a:txBody>
                  <a:tcPr marL="9525" marR="9525" marT="9525" marB="0" anchor="b"/>
                </a:tc>
                <a:tc>
                  <a:txBody>
                    <a:bodyPr/>
                    <a:lstStyle/>
                    <a:p>
                      <a:pPr algn="l" rtl="0" fontAlgn="b"/>
                      <a:r>
                        <a:rPr lang="en-US" sz="1600" b="1" i="0" u="none" strike="noStrike" dirty="0">
                          <a:solidFill>
                            <a:srgbClr val="000000"/>
                          </a:solidFill>
                          <a:latin typeface="Calibri"/>
                        </a:rPr>
                        <a:t>33</a:t>
                      </a:r>
                    </a:p>
                  </a:txBody>
                  <a:tcPr marL="9525" marR="9525" marT="9525" marB="0" anchor="b"/>
                </a:tc>
              </a:tr>
              <a:tr h="370840">
                <a:tc>
                  <a:txBody>
                    <a:bodyPr/>
                    <a:lstStyle/>
                    <a:p>
                      <a:pPr algn="ctr" rtl="0" fontAlgn="b"/>
                      <a:r>
                        <a:rPr lang="en-US" sz="1600" b="1" i="0" u="none" strike="noStrike" dirty="0">
                          <a:solidFill>
                            <a:srgbClr val="000000"/>
                          </a:solidFill>
                          <a:latin typeface="Calibri"/>
                        </a:rPr>
                        <a:t>24</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24</a:t>
                      </a:r>
                    </a:p>
                  </a:txBody>
                  <a:tcPr marL="9525" marR="9525" marT="9525" marB="0" anchor="b"/>
                </a:tc>
                <a:tc>
                  <a:txBody>
                    <a:bodyPr/>
                    <a:lstStyle/>
                    <a:p>
                      <a:pPr algn="l" rtl="0" fontAlgn="b"/>
                      <a:r>
                        <a:rPr lang="en-US" sz="1600" b="1" i="0" u="none" strike="noStrike" dirty="0" smtClean="0">
                          <a:solidFill>
                            <a:srgbClr val="000000"/>
                          </a:solidFill>
                          <a:latin typeface="Calibri"/>
                        </a:rPr>
                        <a:t>Swiss Fed Inst of Tech</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13999</a:t>
                      </a:r>
                    </a:p>
                  </a:txBody>
                  <a:tcPr marL="9525" marR="9525" marT="9525" marB="0" anchor="b"/>
                </a:tc>
                <a:tc>
                  <a:txBody>
                    <a:bodyPr/>
                    <a:lstStyle/>
                    <a:p>
                      <a:pPr algn="l" rtl="0" fontAlgn="b"/>
                      <a:r>
                        <a:rPr lang="en-US" sz="1600" b="1" i="0" u="none" strike="noStrike" dirty="0">
                          <a:solidFill>
                            <a:srgbClr val="000000"/>
                          </a:solidFill>
                          <a:latin typeface="Calibri"/>
                        </a:rPr>
                        <a:t>1578</a:t>
                      </a:r>
                    </a:p>
                  </a:txBody>
                  <a:tcPr marL="9525" marR="9525" marT="9525" marB="0" anchor="b"/>
                </a:tc>
                <a:tc>
                  <a:txBody>
                    <a:bodyPr/>
                    <a:lstStyle/>
                    <a:p>
                      <a:pPr algn="l" rtl="0" fontAlgn="b"/>
                      <a:r>
                        <a:rPr lang="en-US" sz="1600" b="1" i="0" u="none" strike="noStrike" dirty="0">
                          <a:solidFill>
                            <a:srgbClr val="000000"/>
                          </a:solidFill>
                          <a:latin typeface="Calibri"/>
                        </a:rPr>
                        <a:t>9</a:t>
                      </a:r>
                    </a:p>
                  </a:txBody>
                  <a:tcPr marL="9525" marR="9525" marT="9525" marB="0" anchor="b"/>
                </a:tc>
                <a:tc>
                  <a:txBody>
                    <a:bodyPr/>
                    <a:lstStyle/>
                    <a:p>
                      <a:pPr algn="l" rtl="0" fontAlgn="b"/>
                      <a:r>
                        <a:rPr lang="en-US" sz="1600" b="1" i="0" u="none" strike="noStrike" dirty="0">
                          <a:solidFill>
                            <a:srgbClr val="000000"/>
                          </a:solidFill>
                          <a:latin typeface="Calibri"/>
                        </a:rPr>
                        <a:t>821</a:t>
                      </a:r>
                    </a:p>
                  </a:txBody>
                  <a:tcPr marL="9525" marR="9525" marT="9525" marB="0" anchor="b"/>
                </a:tc>
                <a:tc>
                  <a:txBody>
                    <a:bodyPr/>
                    <a:lstStyle/>
                    <a:p>
                      <a:pPr algn="l" rtl="0" fontAlgn="b"/>
                      <a:r>
                        <a:rPr lang="en-US" sz="1600" b="1" i="0" u="none" strike="noStrike" dirty="0">
                          <a:solidFill>
                            <a:srgbClr val="000000"/>
                          </a:solidFill>
                          <a:latin typeface="Calibri"/>
                        </a:rPr>
                        <a:t>52</a:t>
                      </a:r>
                    </a:p>
                  </a:txBody>
                  <a:tcPr marL="9525" marR="9525" marT="9525" marB="0" anchor="b"/>
                </a:tc>
              </a:tr>
              <a:tr h="370840">
                <a:tc>
                  <a:txBody>
                    <a:bodyPr/>
                    <a:lstStyle/>
                    <a:p>
                      <a:pPr algn="ctr" rtl="0" fontAlgn="b"/>
                      <a:r>
                        <a:rPr lang="en-US" sz="1600" b="1" i="0" u="none" strike="noStrike" dirty="0">
                          <a:solidFill>
                            <a:srgbClr val="000000"/>
                          </a:solidFill>
                          <a:latin typeface="Calibri"/>
                        </a:rPr>
                        <a:t>59</a:t>
                      </a: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16</a:t>
                      </a:r>
                    </a:p>
                  </a:txBody>
                  <a:tcPr marL="9525" marR="9525" marT="9525" marB="0" anchor="b"/>
                </a:tc>
                <a:tc>
                  <a:txBody>
                    <a:bodyPr/>
                    <a:lstStyle/>
                    <a:p>
                      <a:pPr algn="l" rtl="0" fontAlgn="b"/>
                      <a:r>
                        <a:rPr lang="en-US" sz="1600" b="1" i="0" u="none" strike="noStrike" dirty="0" smtClean="0">
                          <a:solidFill>
                            <a:srgbClr val="000000"/>
                          </a:solidFill>
                          <a:latin typeface="Calibri"/>
                        </a:rPr>
                        <a:t>Australian</a:t>
                      </a:r>
                      <a:r>
                        <a:rPr lang="en-US" sz="1600" b="1" i="0" u="none" strike="noStrike" baseline="0" dirty="0" smtClean="0">
                          <a:solidFill>
                            <a:srgbClr val="000000"/>
                          </a:solidFill>
                          <a:latin typeface="Calibri"/>
                        </a:rPr>
                        <a:t> National</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15869</a:t>
                      </a:r>
                    </a:p>
                  </a:txBody>
                  <a:tcPr marL="9525" marR="9525" marT="9525" marB="0" anchor="b"/>
                </a:tc>
                <a:tc>
                  <a:txBody>
                    <a:bodyPr/>
                    <a:lstStyle/>
                    <a:p>
                      <a:pPr algn="l" rtl="0" fontAlgn="b"/>
                      <a:r>
                        <a:rPr lang="en-US" sz="1600" b="1" i="0" u="none" strike="noStrike" dirty="0">
                          <a:solidFill>
                            <a:srgbClr val="000000"/>
                          </a:solidFill>
                          <a:latin typeface="Calibri"/>
                        </a:rPr>
                        <a:t>1556</a:t>
                      </a:r>
                    </a:p>
                  </a:txBody>
                  <a:tcPr marL="9525" marR="9525" marT="9525" marB="0" anchor="b"/>
                </a:tc>
                <a:tc>
                  <a:txBody>
                    <a:bodyPr/>
                    <a:lstStyle/>
                    <a:p>
                      <a:pPr algn="l" rtl="0" fontAlgn="b"/>
                      <a:r>
                        <a:rPr lang="en-US" sz="1600" b="1" i="0" u="none" strike="noStrike" dirty="0">
                          <a:solidFill>
                            <a:srgbClr val="000000"/>
                          </a:solidFill>
                          <a:latin typeface="Calibri"/>
                        </a:rPr>
                        <a:t>10</a:t>
                      </a:r>
                    </a:p>
                  </a:txBody>
                  <a:tcPr marL="9525" marR="9525" marT="9525" marB="0" anchor="b"/>
                </a:tc>
                <a:tc>
                  <a:txBody>
                    <a:bodyPr/>
                    <a:lstStyle/>
                    <a:p>
                      <a:pPr algn="l" rtl="0" fontAlgn="b"/>
                      <a:r>
                        <a:rPr lang="en-US" sz="1600" b="1" i="0" u="none" strike="noStrike" dirty="0">
                          <a:solidFill>
                            <a:srgbClr val="000000"/>
                          </a:solidFill>
                          <a:latin typeface="Calibri"/>
                        </a:rPr>
                        <a:t>708</a:t>
                      </a:r>
                    </a:p>
                  </a:txBody>
                  <a:tcPr marL="9525" marR="9525" marT="9525" marB="0" anchor="b"/>
                </a:tc>
                <a:tc>
                  <a:txBody>
                    <a:bodyPr/>
                    <a:lstStyle/>
                    <a:p>
                      <a:pPr algn="l" rtl="0" fontAlgn="b"/>
                      <a:r>
                        <a:rPr lang="en-US" sz="1600" b="1" i="0" u="none" strike="noStrike" dirty="0">
                          <a:solidFill>
                            <a:srgbClr val="000000"/>
                          </a:solidFill>
                          <a:latin typeface="Calibri"/>
                        </a:rPr>
                        <a:t>46</a:t>
                      </a:r>
                    </a:p>
                  </a:txBody>
                  <a:tcPr marL="9525" marR="9525" marT="9525" marB="0" anchor="b"/>
                </a:tc>
              </a:tr>
              <a:tr h="370840">
                <a:tc>
                  <a:txBody>
                    <a:bodyPr/>
                    <a:lstStyle/>
                    <a:p>
                      <a:pPr algn="ctr" rtl="0" fontAlgn="b"/>
                      <a:r>
                        <a:rPr lang="ar-LY" sz="1600" b="1" i="0" u="none" strike="noStrike" dirty="0" smtClean="0">
                          <a:solidFill>
                            <a:srgbClr val="000000"/>
                          </a:solidFill>
                          <a:latin typeface="Calibri"/>
                        </a:rPr>
                        <a:t>&gt;</a:t>
                      </a:r>
                      <a:r>
                        <a:rPr lang="ar-LY" sz="1600" b="1" i="0" u="none" strike="noStrike" baseline="0" dirty="0" smtClean="0">
                          <a:solidFill>
                            <a:srgbClr val="000000"/>
                          </a:solidFill>
                          <a:latin typeface="Calibri"/>
                        </a:rPr>
                        <a:t> 100</a:t>
                      </a:r>
                      <a:endParaRPr lang="en-US" sz="1600" b="1" i="0" u="none" strike="noStrike" dirty="0">
                        <a:solidFill>
                          <a:srgbClr val="000000"/>
                        </a:solidFill>
                        <a:latin typeface="Calibri"/>
                      </a:endParaRP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30</a:t>
                      </a:r>
                    </a:p>
                  </a:txBody>
                  <a:tcPr marL="9525" marR="9525" marT="9525" marB="0" anchor="b"/>
                </a:tc>
                <a:tc>
                  <a:txBody>
                    <a:bodyPr/>
                    <a:lstStyle/>
                    <a:p>
                      <a:pPr algn="l" rtl="0" fontAlgn="b"/>
                      <a:r>
                        <a:rPr lang="en-US" sz="1600" b="1" i="0" u="none" strike="noStrike" dirty="0" smtClean="0">
                          <a:solidFill>
                            <a:srgbClr val="000000"/>
                          </a:solidFill>
                          <a:latin typeface="Calibri"/>
                        </a:rPr>
                        <a:t>Singapore (NUS)</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27972</a:t>
                      </a:r>
                    </a:p>
                  </a:txBody>
                  <a:tcPr marL="9525" marR="9525" marT="9525" marB="0" anchor="b"/>
                </a:tc>
                <a:tc>
                  <a:txBody>
                    <a:bodyPr/>
                    <a:lstStyle/>
                    <a:p>
                      <a:pPr algn="l" rtl="0" fontAlgn="b"/>
                      <a:r>
                        <a:rPr lang="en-US" sz="1600" b="1" i="0" u="none" strike="noStrike" dirty="0">
                          <a:solidFill>
                            <a:srgbClr val="000000"/>
                          </a:solidFill>
                          <a:latin typeface="Calibri"/>
                        </a:rPr>
                        <a:t>2416</a:t>
                      </a:r>
                    </a:p>
                  </a:txBody>
                  <a:tcPr marL="9525" marR="9525" marT="9525" marB="0" anchor="b"/>
                </a:tc>
                <a:tc>
                  <a:txBody>
                    <a:bodyPr/>
                    <a:lstStyle/>
                    <a:p>
                      <a:pPr algn="l" rtl="0" fontAlgn="b"/>
                      <a:r>
                        <a:rPr lang="en-US" sz="1600" b="1" i="0" u="none" strike="noStrike" dirty="0">
                          <a:solidFill>
                            <a:srgbClr val="000000"/>
                          </a:solidFill>
                          <a:latin typeface="Calibri"/>
                        </a:rPr>
                        <a:t>12</a:t>
                      </a:r>
                    </a:p>
                  </a:txBody>
                  <a:tcPr marL="9525" marR="9525" marT="9525" marB="0" anchor="b"/>
                </a:tc>
                <a:tc>
                  <a:txBody>
                    <a:bodyPr/>
                    <a:lstStyle/>
                    <a:p>
                      <a:pPr algn="l" rtl="0" fontAlgn="b"/>
                      <a:r>
                        <a:rPr lang="en-US" sz="1600" b="1" i="0" u="none" strike="noStrike" dirty="0">
                          <a:solidFill>
                            <a:srgbClr val="000000"/>
                          </a:solidFill>
                          <a:latin typeface="Calibri"/>
                        </a:rPr>
                        <a:t>1198</a:t>
                      </a:r>
                    </a:p>
                  </a:txBody>
                  <a:tcPr marL="9525" marR="9525" marT="9525" marB="0" anchor="b"/>
                </a:tc>
                <a:tc>
                  <a:txBody>
                    <a:bodyPr/>
                    <a:lstStyle/>
                    <a:p>
                      <a:pPr algn="l" rtl="0" fontAlgn="b"/>
                      <a:r>
                        <a:rPr lang="en-US" sz="1600" b="1" i="0" u="none" strike="noStrike" dirty="0">
                          <a:solidFill>
                            <a:srgbClr val="000000"/>
                          </a:solidFill>
                          <a:latin typeface="Calibri"/>
                        </a:rPr>
                        <a:t>50</a:t>
                      </a:r>
                    </a:p>
                  </a:txBody>
                  <a:tcPr marL="9525" marR="9525" marT="9525" marB="0" anchor="b"/>
                </a:tc>
              </a:tr>
              <a:tr h="370840">
                <a:tc>
                  <a:txBody>
                    <a:bodyPr/>
                    <a:lstStyle/>
                    <a:p>
                      <a:pPr algn="ctr" rtl="0" fontAlgn="b"/>
                      <a:r>
                        <a:rPr lang="ar-LY" sz="1600" b="1" i="0" u="none" strike="noStrike" dirty="0" smtClean="0">
                          <a:solidFill>
                            <a:srgbClr val="000000"/>
                          </a:solidFill>
                          <a:latin typeface="Calibri"/>
                        </a:rPr>
                        <a:t>&gt; 200 </a:t>
                      </a:r>
                      <a:endParaRPr lang="en-US" sz="1600" b="1" i="0" u="none" strike="noStrike" dirty="0">
                        <a:solidFill>
                          <a:srgbClr val="000000"/>
                        </a:solidFill>
                        <a:latin typeface="Calibri"/>
                      </a:endParaRPr>
                    </a:p>
                  </a:txBody>
                  <a:tcPr marL="9525" marR="9525" marT="9525" marB="0" anchor="b"/>
                </a:tc>
                <a:tc>
                  <a:txBody>
                    <a:bodyPr/>
                    <a:lstStyle/>
                    <a:p>
                      <a:pPr marL="0" algn="ctr" rtl="0" eaLnBrk="1" fontAlgn="b" latinLnBrk="0" hangingPunct="1"/>
                      <a:r>
                        <a:rPr kumimoji="0" lang="en-US" sz="1600" b="1" i="0" u="none" strike="noStrike" kern="1200" dirty="0">
                          <a:solidFill>
                            <a:srgbClr val="000000"/>
                          </a:solidFill>
                          <a:latin typeface="Calibri"/>
                          <a:ea typeface="+mn-ea"/>
                          <a:cs typeface="+mn-cs"/>
                        </a:rPr>
                        <a:t>49</a:t>
                      </a:r>
                    </a:p>
                  </a:txBody>
                  <a:tcPr marL="9525" marR="9525" marT="9525" marB="0" anchor="b"/>
                </a:tc>
                <a:tc>
                  <a:txBody>
                    <a:bodyPr/>
                    <a:lstStyle/>
                    <a:p>
                      <a:pPr algn="l" rtl="0" fontAlgn="b"/>
                      <a:r>
                        <a:rPr lang="en-US" sz="1600" b="1" i="0" u="none" strike="noStrike" dirty="0" smtClean="0">
                          <a:solidFill>
                            <a:srgbClr val="000000"/>
                          </a:solidFill>
                          <a:latin typeface="Calibri"/>
                        </a:rPr>
                        <a:t>Trinity College Dublin</a:t>
                      </a:r>
                      <a:endParaRPr lang="ar-LY" sz="1600" b="1" i="0" u="none" strike="noStrike" dirty="0">
                        <a:solidFill>
                          <a:srgbClr val="000000"/>
                        </a:solidFill>
                        <a:latin typeface="Calibri"/>
                      </a:endParaRPr>
                    </a:p>
                  </a:txBody>
                  <a:tcPr marL="9525" marR="9525" marT="9525" marB="0" anchor="b"/>
                </a:tc>
                <a:tc>
                  <a:txBody>
                    <a:bodyPr/>
                    <a:lstStyle/>
                    <a:p>
                      <a:pPr algn="l" rtl="0" fontAlgn="b"/>
                      <a:r>
                        <a:rPr lang="en-US" sz="1600" b="1" i="0" u="none" strike="noStrike" dirty="0">
                          <a:solidFill>
                            <a:srgbClr val="000000"/>
                          </a:solidFill>
                          <a:latin typeface="Calibri"/>
                        </a:rPr>
                        <a:t>13308</a:t>
                      </a:r>
                    </a:p>
                  </a:txBody>
                  <a:tcPr marL="9525" marR="9525" marT="9525" marB="0" anchor="b"/>
                </a:tc>
                <a:tc>
                  <a:txBody>
                    <a:bodyPr/>
                    <a:lstStyle/>
                    <a:p>
                      <a:pPr algn="l" rtl="0" fontAlgn="b"/>
                      <a:r>
                        <a:rPr lang="en-US" sz="1600" b="1" i="0" u="none" strike="noStrike" dirty="0">
                          <a:solidFill>
                            <a:srgbClr val="000000"/>
                          </a:solidFill>
                          <a:latin typeface="Calibri"/>
                        </a:rPr>
                        <a:t>1552</a:t>
                      </a:r>
                    </a:p>
                  </a:txBody>
                  <a:tcPr marL="9525" marR="9525" marT="9525" marB="0" anchor="b"/>
                </a:tc>
                <a:tc>
                  <a:txBody>
                    <a:bodyPr/>
                    <a:lstStyle/>
                    <a:p>
                      <a:pPr algn="l" rtl="0" fontAlgn="b"/>
                      <a:r>
                        <a:rPr lang="en-US" sz="1600" b="1" i="0" u="none" strike="noStrike" dirty="0">
                          <a:solidFill>
                            <a:srgbClr val="000000"/>
                          </a:solidFill>
                          <a:latin typeface="Calibri"/>
                        </a:rPr>
                        <a:t>9</a:t>
                      </a:r>
                    </a:p>
                  </a:txBody>
                  <a:tcPr marL="9525" marR="9525" marT="9525" marB="0" anchor="b"/>
                </a:tc>
                <a:tc>
                  <a:txBody>
                    <a:bodyPr/>
                    <a:lstStyle/>
                    <a:p>
                      <a:pPr algn="l" rtl="0" fontAlgn="b"/>
                      <a:r>
                        <a:rPr lang="en-US" sz="1600" b="1" i="0" u="none" strike="noStrike" dirty="0">
                          <a:solidFill>
                            <a:srgbClr val="000000"/>
                          </a:solidFill>
                          <a:latin typeface="Calibri"/>
                        </a:rPr>
                        <a:t>622</a:t>
                      </a:r>
                    </a:p>
                  </a:txBody>
                  <a:tcPr marL="9525" marR="9525" marT="9525" marB="0" anchor="b"/>
                </a:tc>
                <a:tc>
                  <a:txBody>
                    <a:bodyPr/>
                    <a:lstStyle/>
                    <a:p>
                      <a:pPr algn="l" rtl="0" fontAlgn="b"/>
                      <a:r>
                        <a:rPr lang="en-US" sz="1600" b="1" i="0" u="none" strike="noStrike" dirty="0">
                          <a:solidFill>
                            <a:srgbClr val="000000"/>
                          </a:solidFill>
                          <a:latin typeface="Calibri"/>
                        </a:rPr>
                        <a:t>40</a:t>
                      </a:r>
                    </a:p>
                  </a:txBody>
                  <a:tcPr marL="9525" marR="9525" marT="9525" marB="0" anchor="b"/>
                </a:tc>
              </a:tr>
            </a:tbl>
          </a:graphicData>
        </a:graphic>
      </p:graphicFrame>
      <p:sp>
        <p:nvSpPr>
          <p:cNvPr id="3" name="Title 2"/>
          <p:cNvSpPr>
            <a:spLocks noGrp="1"/>
          </p:cNvSpPr>
          <p:nvPr>
            <p:ph type="title"/>
          </p:nvPr>
        </p:nvSpPr>
        <p:spPr/>
        <p:txBody>
          <a:bodyPr>
            <a:noAutofit/>
          </a:bodyPr>
          <a:lstStyle/>
          <a:p>
            <a:pPr algn="l"/>
            <a:r>
              <a:rPr lang="en-US" sz="3200" dirty="0" smtClean="0"/>
              <a:t>Student to Faculty and Foreign Faculty Ratios – 2007 (</a:t>
            </a:r>
            <a:r>
              <a:rPr lang="en-US" sz="3200" dirty="0" err="1" smtClean="0"/>
              <a:t>Salmi</a:t>
            </a:r>
            <a:r>
              <a:rPr lang="en-US" sz="3200" dirty="0" smtClean="0"/>
              <a:t> 2009)</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079240"/>
        </p:xfrm>
        <a:graphic>
          <a:graphicData uri="http://schemas.openxmlformats.org/drawingml/2006/table">
            <a:tbl>
              <a:tblPr firstRow="1" bandRow="1">
                <a:tableStyleId>{5C22544A-7EE6-4342-B048-85BDC9FD1C3A}</a:tableStyleId>
              </a:tblPr>
              <a:tblGrid>
                <a:gridCol w="914400"/>
                <a:gridCol w="3429000"/>
                <a:gridCol w="1752600"/>
                <a:gridCol w="2133600"/>
              </a:tblGrid>
              <a:tr h="370840">
                <a:tc>
                  <a:txBody>
                    <a:bodyPr/>
                    <a:lstStyle/>
                    <a:p>
                      <a:pPr algn="ctr" rtl="0" fontAlgn="b"/>
                      <a:r>
                        <a:rPr lang="en-US" sz="1800" b="1" i="0" u="none" strike="noStrike" dirty="0" smtClean="0">
                          <a:solidFill>
                            <a:schemeClr val="bg1"/>
                          </a:solidFill>
                          <a:latin typeface="Calibri"/>
                        </a:rPr>
                        <a:t>Rank</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Medical</a:t>
                      </a:r>
                      <a:r>
                        <a:rPr lang="en-US" sz="1800" b="1" i="0" u="none" strike="noStrike" baseline="0" dirty="0" smtClean="0">
                          <a:solidFill>
                            <a:schemeClr val="bg1"/>
                          </a:solidFill>
                          <a:latin typeface="Calibri"/>
                        </a:rPr>
                        <a:t> School</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Total</a:t>
                      </a:r>
                      <a:r>
                        <a:rPr lang="en-US" sz="1800" b="1" i="0" u="none" strike="noStrike" baseline="0" dirty="0" smtClean="0">
                          <a:solidFill>
                            <a:schemeClr val="bg1"/>
                          </a:solidFill>
                          <a:latin typeface="Calibri"/>
                        </a:rPr>
                        <a:t> Enrolment</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Tuition </a:t>
                      </a:r>
                      <a:r>
                        <a:rPr lang="en-US" sz="1800" b="1" i="0" u="none" strike="noStrike" baseline="0" dirty="0" smtClean="0">
                          <a:solidFill>
                            <a:schemeClr val="bg1"/>
                          </a:solidFill>
                          <a:latin typeface="Calibri"/>
                        </a:rPr>
                        <a:t>($)</a:t>
                      </a:r>
                      <a:endParaRPr lang="ar-LY" sz="1800" b="1" i="0" u="none" strike="noStrike" dirty="0">
                        <a:solidFill>
                          <a:schemeClr val="bg1"/>
                        </a:solidFill>
                        <a:latin typeface="Calibri"/>
                      </a:endParaRP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1 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Harvard</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708 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52,100  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2 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Stanford</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468 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48,999  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3 </a:t>
                      </a:r>
                    </a:p>
                  </a:txBody>
                  <a:tcPr marL="9525" marR="9525" marT="9525" marB="0" anchor="b"/>
                </a:tc>
                <a:tc>
                  <a:txBody>
                    <a:bodyPr/>
                    <a:lstStyle/>
                    <a:p>
                      <a:pPr marL="0" algn="l" rtl="0" eaLnBrk="1" fontAlgn="b" latinLnBrk="0" hangingPunct="1"/>
                      <a:r>
                        <a:rPr kumimoji="0" lang="en-US" sz="1800" b="1" i="0" u="none" strike="noStrike" kern="1200" dirty="0">
                          <a:solidFill>
                            <a:srgbClr val="000000"/>
                          </a:solidFill>
                          <a:latin typeface="Calibri"/>
                          <a:ea typeface="+mn-ea"/>
                          <a:cs typeface="+mn-cs"/>
                        </a:rPr>
                        <a:t>Johns </a:t>
                      </a:r>
                      <a:r>
                        <a:rPr kumimoji="0" lang="en-US" sz="1800" b="1" i="0" u="none" strike="noStrike" kern="1200" dirty="0" smtClean="0">
                          <a:solidFill>
                            <a:srgbClr val="000000"/>
                          </a:solidFill>
                          <a:latin typeface="Calibri"/>
                          <a:ea typeface="+mn-ea"/>
                          <a:cs typeface="+mn-cs"/>
                        </a:rPr>
                        <a:t>Hopkins</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484 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45,750  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4 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UC ​</a:t>
                      </a:r>
                      <a:r>
                        <a:rPr kumimoji="0" lang="en-US" sz="1800" b="1" i="0" u="none" strike="noStrike" kern="1200" dirty="0">
                          <a:solidFill>
                            <a:srgbClr val="000000"/>
                          </a:solidFill>
                          <a:latin typeface="Calibri"/>
                          <a:ea typeface="+mn-ea"/>
                          <a:cs typeface="+mn-cs"/>
                        </a:rPr>
                        <a:t>San Francisco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632 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32,106 /44,351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4 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Pennsylvania</a:t>
                      </a:r>
                      <a:endParaRPr kumimoji="0" lang="en-US" sz="1800" b="1" i="0" u="none" strike="noStrike" kern="1200" dirty="0">
                        <a:solidFill>
                          <a:srgbClr val="000000"/>
                        </a:solidFill>
                        <a:latin typeface="Calibri"/>
                        <a:ea typeface="+mn-ea"/>
                        <a:cs typeface="+mn-cs"/>
                      </a:endParaRP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665 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48,738  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6 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Washington,</a:t>
                      </a:r>
                      <a:r>
                        <a:rPr kumimoji="0" lang="en-US" sz="1800" b="1" i="0" u="none" strike="noStrike" kern="1200" baseline="0" dirty="0" smtClean="0">
                          <a:solidFill>
                            <a:srgbClr val="000000"/>
                          </a:solidFill>
                          <a:latin typeface="Calibri"/>
                          <a:ea typeface="+mn-ea"/>
                          <a:cs typeface="+mn-cs"/>
                        </a:rPr>
                        <a:t> </a:t>
                      </a:r>
                      <a:r>
                        <a:rPr kumimoji="0" lang="en-US" sz="1800" b="1" i="0" u="none" strike="noStrike" kern="1200" dirty="0" smtClean="0">
                          <a:solidFill>
                            <a:srgbClr val="000000"/>
                          </a:solidFill>
                          <a:latin typeface="Calibri"/>
                          <a:ea typeface="+mn-ea"/>
                          <a:cs typeface="+mn-cs"/>
                        </a:rPr>
                        <a:t>St</a:t>
                      </a:r>
                      <a:r>
                        <a:rPr kumimoji="0" lang="en-US" sz="1800" b="1" i="0" u="none" strike="noStrike" kern="1200" dirty="0">
                          <a:solidFill>
                            <a:srgbClr val="000000"/>
                          </a:solidFill>
                          <a:latin typeface="Calibri"/>
                          <a:ea typeface="+mn-ea"/>
                          <a:cs typeface="+mn-cs"/>
                        </a:rPr>
                        <a:t>. Louis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485 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54,050  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7 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Yale</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401 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51,480  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Columbia</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655 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51,484  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Duke</a:t>
                      </a:r>
                      <a:r>
                        <a:rPr kumimoji="0" lang="en-US" sz="1800" b="1" i="0" u="none" strike="noStrike" kern="1200" dirty="0">
                          <a:solidFill>
                            <a:srgbClr val="000000"/>
                          </a:solidFill>
                          <a:latin typeface="Calibri"/>
                          <a:ea typeface="+mn-ea"/>
                          <a:cs typeface="+mn-cs"/>
                        </a:rPr>
                        <a:t>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430 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49,940  </a:t>
                      </a:r>
                    </a:p>
                  </a:txBody>
                  <a:tcPr marL="9525" marR="9525" marT="9525" marB="0" anchor="b"/>
                </a:tc>
              </a:tr>
              <a:tr h="370840">
                <a:tc>
                  <a:txBody>
                    <a:bodyPr/>
                    <a:lstStyle/>
                    <a:p>
                      <a:pPr marL="0" algn="ctr" rtl="0" eaLnBrk="1" fontAlgn="b" latinLnBrk="0" hangingPunct="1"/>
                      <a:r>
                        <a:rPr kumimoji="0" lang="en-US" sz="1800" b="1" i="0" u="none" strike="noStrike" kern="1200" dirty="0" smtClean="0">
                          <a:solidFill>
                            <a:srgbClr val="000000"/>
                          </a:solidFill>
                          <a:latin typeface="Calibri"/>
                          <a:ea typeface="+mn-ea"/>
                          <a:cs typeface="+mn-cs"/>
                        </a:rPr>
                        <a:t>10 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Washington,</a:t>
                      </a:r>
                      <a:r>
                        <a:rPr kumimoji="0" lang="en-US" sz="1800" b="1" i="0" u="none" strike="noStrike" kern="1200" baseline="0" dirty="0" smtClean="0">
                          <a:solidFill>
                            <a:srgbClr val="000000"/>
                          </a:solidFill>
                          <a:latin typeface="Calibri"/>
                          <a:ea typeface="+mn-ea"/>
                          <a:cs typeface="+mn-cs"/>
                        </a:rPr>
                        <a:t> Seattle</a:t>
                      </a:r>
                      <a:endParaRPr kumimoji="0" lang="en-US" sz="1800" b="1" i="0" u="none" strike="noStrike" kern="1200" dirty="0">
                        <a:solidFill>
                          <a:srgbClr val="000000"/>
                        </a:solidFill>
                        <a:latin typeface="Calibri"/>
                        <a:ea typeface="+mn-ea"/>
                        <a:cs typeface="+mn-cs"/>
                      </a:endParaRP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918 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29,958 /58,947 </a:t>
                      </a:r>
                    </a:p>
                  </a:txBody>
                  <a:tcPr marL="9525" marR="9525" marT="9525" marB="0" anchor="b"/>
                </a:tc>
              </a:tr>
            </a:tbl>
          </a:graphicData>
        </a:graphic>
      </p:graphicFrame>
      <p:sp>
        <p:nvSpPr>
          <p:cNvPr id="3" name="Title 2"/>
          <p:cNvSpPr>
            <a:spLocks noGrp="1"/>
          </p:cNvSpPr>
          <p:nvPr>
            <p:ph type="title"/>
          </p:nvPr>
        </p:nvSpPr>
        <p:spPr/>
        <p:txBody>
          <a:bodyPr>
            <a:noAutofit/>
          </a:bodyPr>
          <a:lstStyle/>
          <a:p>
            <a:r>
              <a:rPr lang="en-US" sz="2800" dirty="0" smtClean="0"/>
              <a:t>Total Number of Students in Best US Medical Schools (Research) in 2014 - US News</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Education, or more specifically, higher education, is the pathway to the empowerment of people and the development of nations.</a:t>
            </a:r>
          </a:p>
          <a:p>
            <a:r>
              <a:rPr lang="en-US" dirty="0" smtClean="0"/>
              <a:t>Knowledge generation </a:t>
            </a:r>
            <a:r>
              <a:rPr lang="en-US" dirty="0" smtClean="0"/>
              <a:t>replaced </a:t>
            </a:r>
            <a:r>
              <a:rPr lang="en-US" dirty="0" smtClean="0"/>
              <a:t>ownership of capital assets and labor productivity as the source of growth and prosperity.</a:t>
            </a:r>
          </a:p>
          <a:p>
            <a:r>
              <a:rPr lang="en-US" dirty="0" smtClean="0"/>
              <a:t>Nations are scrambling to create institutions and organizations that would facilitate the process of knowledge creation.</a:t>
            </a:r>
          </a:p>
          <a:p>
            <a:r>
              <a:rPr lang="en-US" dirty="0" smtClean="0"/>
              <a:t>Knowledge creation requires a network of scholars actively engaged in its pursuit because the search for the unknown is a product of engaged minds, constantly challenging the known in an enabling environment.</a:t>
            </a:r>
          </a:p>
          <a:p>
            <a:r>
              <a:rPr lang="en-US" dirty="0" smtClean="0"/>
              <a:t>The modern university is the ideal space for the ecosystem of scholars to search for new ideas in a spirit of free inquiry</a:t>
            </a:r>
            <a:r>
              <a:rPr lang="en-US" dirty="0" smtClean="0"/>
              <a:t>.</a:t>
            </a:r>
            <a:endParaRPr lang="en-US" dirty="0" smtClean="0"/>
          </a:p>
        </p:txBody>
      </p:sp>
      <p:sp>
        <p:nvSpPr>
          <p:cNvPr id="3" name="Title 2"/>
          <p:cNvSpPr>
            <a:spLocks noGrp="1"/>
          </p:cNvSpPr>
          <p:nvPr>
            <p:ph type="title"/>
          </p:nvPr>
        </p:nvSpPr>
        <p:spPr/>
        <p:txBody>
          <a:bodyPr/>
          <a:lstStyle/>
          <a:p>
            <a:r>
              <a:rPr lang="en-US" dirty="0" smtClean="0"/>
              <a:t>The Role of the University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09675"/>
          <a:ext cx="8229600" cy="4363085"/>
        </p:xfrm>
        <a:graphic>
          <a:graphicData uri="http://schemas.openxmlformats.org/drawingml/2006/table">
            <a:tbl>
              <a:tblPr firstRow="1" bandRow="1">
                <a:tableStyleId>{5C22544A-7EE6-4342-B048-85BDC9FD1C3A}</a:tableStyleId>
              </a:tblPr>
              <a:tblGrid>
                <a:gridCol w="914400"/>
                <a:gridCol w="3429000"/>
                <a:gridCol w="1752600"/>
                <a:gridCol w="2133600"/>
              </a:tblGrid>
              <a:tr h="370840">
                <a:tc>
                  <a:txBody>
                    <a:bodyPr/>
                    <a:lstStyle/>
                    <a:p>
                      <a:pPr algn="ctr" rtl="0" fontAlgn="b"/>
                      <a:r>
                        <a:rPr lang="en-US" sz="1800" b="1" i="0" u="none" strike="noStrike" dirty="0" smtClean="0">
                          <a:solidFill>
                            <a:schemeClr val="bg1"/>
                          </a:solidFill>
                          <a:latin typeface="Calibri"/>
                        </a:rPr>
                        <a:t>Rank</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Medical</a:t>
                      </a:r>
                      <a:r>
                        <a:rPr lang="en-US" sz="1800" b="1" i="0" u="none" strike="noStrike" baseline="0" dirty="0" smtClean="0">
                          <a:solidFill>
                            <a:schemeClr val="bg1"/>
                          </a:solidFill>
                          <a:latin typeface="Calibri"/>
                        </a:rPr>
                        <a:t> School</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Total</a:t>
                      </a:r>
                      <a:r>
                        <a:rPr lang="en-US" sz="1800" b="1" i="0" u="none" strike="noStrike" baseline="0" dirty="0" smtClean="0">
                          <a:solidFill>
                            <a:schemeClr val="bg1"/>
                          </a:solidFill>
                          <a:latin typeface="Calibri"/>
                        </a:rPr>
                        <a:t> Enrolment</a:t>
                      </a:r>
                      <a:endParaRPr lang="ar-LY" sz="1800" b="1" i="0" u="none" strike="noStrike" dirty="0">
                        <a:solidFill>
                          <a:schemeClr val="bg1"/>
                        </a:solidFill>
                        <a:latin typeface="Calibri"/>
                      </a:endParaRPr>
                    </a:p>
                  </a:txBody>
                  <a:tcPr marL="9525" marR="9525" marT="9525" marB="0" anchor="b"/>
                </a:tc>
                <a:tc>
                  <a:txBody>
                    <a:bodyPr/>
                    <a:lstStyle/>
                    <a:p>
                      <a:pPr algn="l" rtl="0" fontAlgn="b"/>
                      <a:r>
                        <a:rPr lang="en-US" sz="1800" b="1" i="0" u="none" strike="noStrike" dirty="0" smtClean="0">
                          <a:solidFill>
                            <a:schemeClr val="bg1"/>
                          </a:solidFill>
                          <a:latin typeface="Calibri"/>
                        </a:rPr>
                        <a:t>Tuition </a:t>
                      </a:r>
                      <a:r>
                        <a:rPr lang="en-US" sz="1800" b="1" i="0" u="none" strike="noStrike" baseline="0" dirty="0" smtClean="0">
                          <a:solidFill>
                            <a:schemeClr val="bg1"/>
                          </a:solidFill>
                          <a:latin typeface="Calibri"/>
                        </a:rPr>
                        <a:t>($)</a:t>
                      </a:r>
                      <a:endParaRPr lang="ar-LY" sz="1800" b="1" i="0" u="none" strike="noStrike" dirty="0">
                        <a:solidFill>
                          <a:schemeClr val="bg1"/>
                        </a:solidFill>
                        <a:latin typeface="Calibri"/>
                      </a:endParaRP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1 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Washington,</a:t>
                      </a:r>
                      <a:r>
                        <a:rPr kumimoji="0" lang="en-US" sz="1800" b="1" i="0" u="none" strike="noStrike" kern="1200" baseline="0" dirty="0" smtClean="0">
                          <a:solidFill>
                            <a:srgbClr val="000000"/>
                          </a:solidFill>
                          <a:latin typeface="Calibri"/>
                          <a:ea typeface="+mn-ea"/>
                          <a:cs typeface="+mn-cs"/>
                        </a:rPr>
                        <a:t> Seattle</a:t>
                      </a:r>
                      <a:endParaRPr kumimoji="0" lang="en-US" sz="1800" b="1" i="0" u="none" strike="noStrike" kern="1200" dirty="0" smtClean="0">
                        <a:solidFill>
                          <a:srgbClr val="000000"/>
                        </a:solidFill>
                        <a:latin typeface="Calibri"/>
                        <a:ea typeface="+mn-ea"/>
                        <a:cs typeface="+mn-cs"/>
                      </a:endParaRP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918 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29,958 /58,947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North Carolina</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811 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17,537 /44,416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3 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Oregon Health and Science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528 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38,428 /53,596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UC ​San Francisco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632 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32,106 /44,351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Massachusetts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518 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8,352 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Minnesota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986 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37,869 /49,764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Nebraska Medical Center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510 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27,992 /67,604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Michigan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687 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29,956 /47,904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9 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Michigan State</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1,252 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40,112 /82,071  </a:t>
                      </a:r>
                    </a:p>
                  </a:txBody>
                  <a:tcPr marL="9525" marR="9525" marT="9525" marB="0" anchor="b"/>
                </a:tc>
              </a:tr>
              <a:tr h="370840">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9 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Wisconsin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698 </a:t>
                      </a:r>
                    </a:p>
                  </a:txBody>
                  <a:tcPr marL="9525" marR="9525" marT="9525" marB="0" anchor="b"/>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23,807 /33,704  </a:t>
                      </a:r>
                    </a:p>
                  </a:txBody>
                  <a:tcPr marL="9525" marR="9525" marT="9525" marB="0" anchor="b"/>
                </a:tc>
              </a:tr>
              <a:tr h="0">
                <a:tc>
                  <a:txBody>
                    <a:bodyPr/>
                    <a:lstStyle/>
                    <a:p>
                      <a:pPr marL="0" algn="l" rtl="0" eaLnBrk="1" fontAlgn="b" latinLnBrk="0" hangingPunct="1"/>
                      <a:endParaRPr kumimoji="0" lang="en-US" sz="1800" b="1" i="0" u="none" strike="noStrike" kern="1200" dirty="0" smtClean="0">
                        <a:solidFill>
                          <a:srgbClr val="000000"/>
                        </a:solidFill>
                        <a:latin typeface="Calibri"/>
                        <a:ea typeface="+mn-ea"/>
                        <a:cs typeface="+mn-cs"/>
                      </a:endParaRPr>
                    </a:p>
                  </a:txBody>
                  <a:tcPr marL="9525" marR="9525" marT="9525" marB="0" anchor="b">
                    <a:solidFill>
                      <a:schemeClr val="accent3">
                        <a:lumMod val="40000"/>
                        <a:lumOff val="60000"/>
                      </a:schemeClr>
                    </a:solidFill>
                  </a:tcPr>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Tripoli (Libya) </a:t>
                      </a:r>
                    </a:p>
                  </a:txBody>
                  <a:tcPr marL="9525" marR="9525" marT="9525" marB="0" anchor="b">
                    <a:solidFill>
                      <a:schemeClr val="accent3">
                        <a:lumMod val="40000"/>
                        <a:lumOff val="60000"/>
                      </a:schemeClr>
                    </a:solidFill>
                  </a:tcPr>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&gt; 16,000 </a:t>
                      </a:r>
                    </a:p>
                  </a:txBody>
                  <a:tcPr marL="9525" marR="9525" marT="9525" marB="0" anchor="b">
                    <a:solidFill>
                      <a:schemeClr val="accent3">
                        <a:lumMod val="40000"/>
                        <a:lumOff val="60000"/>
                      </a:schemeClr>
                    </a:solidFill>
                  </a:tcPr>
                </a:tc>
                <a:tc>
                  <a:txBody>
                    <a:bodyPr/>
                    <a:lstStyle/>
                    <a:p>
                      <a:pPr marL="0" algn="l" rtl="0" eaLnBrk="1" fontAlgn="b" latinLnBrk="0" hangingPunct="1"/>
                      <a:r>
                        <a:rPr kumimoji="0" lang="en-US" sz="1800" b="1" i="0" u="none" strike="noStrike" kern="1200" dirty="0" smtClean="0">
                          <a:solidFill>
                            <a:srgbClr val="000000"/>
                          </a:solidFill>
                          <a:latin typeface="Calibri"/>
                          <a:ea typeface="+mn-ea"/>
                          <a:cs typeface="+mn-cs"/>
                        </a:rPr>
                        <a:t>Free </a:t>
                      </a:r>
                    </a:p>
                  </a:txBody>
                  <a:tcPr marL="9525" marR="9525" marT="9525" marB="0" anchor="b">
                    <a:solidFill>
                      <a:schemeClr val="accent3">
                        <a:lumMod val="40000"/>
                        <a:lumOff val="60000"/>
                      </a:schemeClr>
                    </a:solidFill>
                  </a:tcPr>
                </a:tc>
              </a:tr>
            </a:tbl>
          </a:graphicData>
        </a:graphic>
      </p:graphicFrame>
      <p:sp>
        <p:nvSpPr>
          <p:cNvPr id="3" name="Title 2"/>
          <p:cNvSpPr>
            <a:spLocks noGrp="1"/>
          </p:cNvSpPr>
          <p:nvPr>
            <p:ph type="title"/>
          </p:nvPr>
        </p:nvSpPr>
        <p:spPr/>
        <p:txBody>
          <a:bodyPr>
            <a:noAutofit/>
          </a:bodyPr>
          <a:lstStyle/>
          <a:p>
            <a:r>
              <a:rPr lang="en-US" sz="2800" dirty="0" smtClean="0"/>
              <a:t>Total Number of Students in Best US Medical Schools (Primary Care) in 2014 - US News</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Major reform through a master plan of Higher </a:t>
            </a:r>
            <a:r>
              <a:rPr lang="en-US" dirty="0" smtClean="0"/>
              <a:t>Education (California-type MP)</a:t>
            </a:r>
            <a:endParaRPr lang="en-US" dirty="0" smtClean="0"/>
          </a:p>
          <a:p>
            <a:r>
              <a:rPr lang="en-US" dirty="0" smtClean="0"/>
              <a:t>Major investment in </a:t>
            </a:r>
            <a:r>
              <a:rPr lang="en-US" dirty="0" smtClean="0"/>
              <a:t>HE </a:t>
            </a:r>
          </a:p>
          <a:p>
            <a:pPr lvl="1"/>
            <a:r>
              <a:rPr lang="en-US" dirty="0" smtClean="0"/>
              <a:t>Land grants </a:t>
            </a:r>
            <a:r>
              <a:rPr lang="en-US" dirty="0" smtClean="0"/>
              <a:t>(</a:t>
            </a:r>
            <a:r>
              <a:rPr lang="en-US" dirty="0" smtClean="0">
                <a:latin typeface="Adobe Caslon Pro" pitchFamily="18" charset="0"/>
              </a:rPr>
              <a:t>Morill Act 1862)</a:t>
            </a:r>
          </a:p>
          <a:p>
            <a:pPr lvl="1"/>
            <a:r>
              <a:rPr lang="en-US" dirty="0" smtClean="0">
                <a:latin typeface="Adobe Caslon Pro" pitchFamily="18" charset="0"/>
              </a:rPr>
              <a:t>Endowments</a:t>
            </a:r>
            <a:endParaRPr lang="en-US" dirty="0" smtClean="0"/>
          </a:p>
          <a:p>
            <a:r>
              <a:rPr lang="en-US" dirty="0" smtClean="0"/>
              <a:t>Internationalization</a:t>
            </a:r>
          </a:p>
          <a:p>
            <a:pPr lvl="1"/>
            <a:r>
              <a:rPr lang="en-US" dirty="0" smtClean="0"/>
              <a:t>Faculty</a:t>
            </a:r>
          </a:p>
          <a:p>
            <a:pPr lvl="1"/>
            <a:r>
              <a:rPr lang="en-US" dirty="0" smtClean="0"/>
              <a:t>Students</a:t>
            </a:r>
          </a:p>
          <a:p>
            <a:pPr lvl="1"/>
            <a:r>
              <a:rPr lang="en-US" dirty="0" smtClean="0"/>
              <a:t>Management</a:t>
            </a:r>
          </a:p>
          <a:p>
            <a:r>
              <a:rPr lang="en-US" dirty="0" smtClean="0"/>
              <a:t>Establishing World Class University</a:t>
            </a:r>
          </a:p>
          <a:p>
            <a:endParaRPr lang="en-US" dirty="0"/>
          </a:p>
        </p:txBody>
      </p:sp>
      <p:sp>
        <p:nvSpPr>
          <p:cNvPr id="3" name="Title 2"/>
          <p:cNvSpPr>
            <a:spLocks noGrp="1"/>
          </p:cNvSpPr>
          <p:nvPr>
            <p:ph type="title"/>
          </p:nvPr>
        </p:nvSpPr>
        <p:spPr/>
        <p:txBody>
          <a:bodyPr>
            <a:normAutofit/>
          </a:bodyPr>
          <a:lstStyle/>
          <a:p>
            <a:r>
              <a:rPr lang="en-US" dirty="0" smtClean="0"/>
              <a:t>Fixing Libya’s Higher Education</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829761"/>
          </a:xfrm>
        </p:spPr>
        <p:txBody>
          <a:bodyPr/>
          <a:lstStyle/>
          <a:p>
            <a:pPr algn="ctr"/>
            <a:r>
              <a:rPr lang="en-US" dirty="0" smtClean="0"/>
              <a:t>Thank  you</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r" rtl="1"/>
            <a:r>
              <a:rPr lang="ar-LY" dirty="0" smtClean="0"/>
              <a:t>الوقف مؤسسة اسلامية عريقة</a:t>
            </a:r>
          </a:p>
          <a:p>
            <a:pPr algn="r" rtl="1"/>
            <a:r>
              <a:rPr lang="ar-LY" dirty="0" smtClean="0"/>
              <a:t>وضع فقهاء المسلمين فقها مفصلا للاوقاف وشروطها وعقودها وكيفية ادارتها وتصريفها</a:t>
            </a:r>
          </a:p>
          <a:p>
            <a:pPr algn="r" rtl="1"/>
            <a:r>
              <a:rPr lang="ar-LY" dirty="0" smtClean="0"/>
              <a:t>أثر فقه الوقف الاسلامي في تطور الوقف (الوصاية </a:t>
            </a:r>
            <a:r>
              <a:rPr lang="en-US" dirty="0" smtClean="0"/>
              <a:t>Trust</a:t>
            </a:r>
            <a:r>
              <a:rPr lang="ar-LY" dirty="0" smtClean="0"/>
              <a:t>) في انجلترا</a:t>
            </a:r>
            <a:endParaRPr lang="en-US" dirty="0" smtClean="0"/>
          </a:p>
          <a:p>
            <a:pPr lvl="1" algn="r" rtl="1"/>
            <a:r>
              <a:rPr lang="ar-LY" dirty="0" smtClean="0"/>
              <a:t>نشرت الدكتورة مونيكا م. غوديوسي </a:t>
            </a:r>
            <a:r>
              <a:rPr lang="en-US" dirty="0" smtClean="0"/>
              <a:t>(</a:t>
            </a:r>
            <a:r>
              <a:rPr lang="en-US" dirty="0" smtClean="0">
                <a:latin typeface="Adobe Caslon Pro" pitchFamily="18" charset="0"/>
              </a:rPr>
              <a:t>Monica M. </a:t>
            </a:r>
            <a:r>
              <a:rPr lang="en-US" dirty="0" err="1" smtClean="0">
                <a:latin typeface="Adobe Caslon Pro" pitchFamily="18" charset="0"/>
              </a:rPr>
              <a:t>Gaudiosi</a:t>
            </a:r>
            <a:r>
              <a:rPr lang="en-US" dirty="0" smtClean="0"/>
              <a:t>)</a:t>
            </a:r>
            <a:r>
              <a:rPr lang="ar-LY" dirty="0" smtClean="0"/>
              <a:t> عام </a:t>
            </a:r>
            <a:r>
              <a:rPr lang="ar-LY" dirty="0" smtClean="0">
                <a:latin typeface="Adobe Caslon Pro" pitchFamily="18" charset="0"/>
              </a:rPr>
              <a:t>1988</a:t>
            </a:r>
            <a:r>
              <a:rPr lang="ar-LY" dirty="0" smtClean="0"/>
              <a:t> دراسة بينت فيها التأثير المباشر لمؤسسة الوقف الاسلامي على نظام الوقف فى انجلترا في عهد الملك هنري الثاني الذي كان على تواصل بالمسلمين في صقلية</a:t>
            </a:r>
          </a:p>
          <a:p>
            <a:pPr lvl="1" algn="r" rtl="1"/>
            <a:r>
              <a:rPr lang="ar-LY" dirty="0" smtClean="0"/>
              <a:t> واستخدمت في الدراسة كنموذج تأسيس كلية مرتون (</a:t>
            </a:r>
            <a:r>
              <a:rPr lang="en-US" dirty="0" smtClean="0">
                <a:latin typeface="Adobe Caslon Pro" pitchFamily="18" charset="0"/>
              </a:rPr>
              <a:t>Merton College</a:t>
            </a:r>
            <a:r>
              <a:rPr lang="ar-LY" dirty="0" smtClean="0"/>
              <a:t>) نواة جامعة أكسفورد عام 1272 وتأثير ذلك على باقي كليات اوكسفورد وكمبردج فيما بعد</a:t>
            </a:r>
          </a:p>
          <a:p>
            <a:pPr algn="r" rtl="1"/>
            <a:r>
              <a:rPr lang="ar-LY" dirty="0" smtClean="0"/>
              <a:t>تشريع منح الاراضي في امريكا عام </a:t>
            </a:r>
            <a:r>
              <a:rPr lang="ar-LY" dirty="0" smtClean="0">
                <a:latin typeface="Adobe Caslon Pro" pitchFamily="18" charset="0"/>
              </a:rPr>
              <a:t>1862</a:t>
            </a:r>
            <a:r>
              <a:rPr lang="ar-LY" dirty="0" smtClean="0"/>
              <a:t> (</a:t>
            </a:r>
            <a:r>
              <a:rPr lang="en-US" dirty="0" err="1" smtClean="0">
                <a:latin typeface="Adobe Caslon Pro" pitchFamily="18" charset="0"/>
              </a:rPr>
              <a:t>Morill</a:t>
            </a:r>
            <a:r>
              <a:rPr lang="en-US" dirty="0" smtClean="0">
                <a:latin typeface="Adobe Caslon Pro" pitchFamily="18" charset="0"/>
              </a:rPr>
              <a:t> Act</a:t>
            </a:r>
            <a:r>
              <a:rPr lang="ar-LY" dirty="0" smtClean="0"/>
              <a:t>) للولايات لتأسيس جامعات تهتم بالعلوم التطبيقية (قبل ذلك كان التعليم يركز على الآداب)</a:t>
            </a:r>
          </a:p>
          <a:p>
            <a:pPr lvl="1" algn="r" rtl="1"/>
            <a:r>
              <a:rPr lang="ar-LY" dirty="0" smtClean="0"/>
              <a:t>3,000 فدان (120 كم مربع) لكل ولاية من اراضي الحكومة الفيدرالية</a:t>
            </a:r>
          </a:p>
          <a:p>
            <a:pPr lvl="1" algn="r" rtl="1"/>
            <a:r>
              <a:rPr lang="ar-LY" dirty="0" smtClean="0"/>
              <a:t> يوجد الان أكثر من 100 جامعة تعرف بجامعات منح الاراضي (</a:t>
            </a:r>
            <a:r>
              <a:rPr lang="en-US" dirty="0" smtClean="0">
                <a:latin typeface="Adobe Caslon Pro" pitchFamily="18" charset="0"/>
              </a:rPr>
              <a:t>Land Grant Universities</a:t>
            </a:r>
            <a:r>
              <a:rPr lang="ar-LY" dirty="0" smtClean="0"/>
              <a:t>) منها بعض الجامعات الخاصة مثل أم أي تي و كورنيل</a:t>
            </a:r>
          </a:p>
          <a:p>
            <a:pPr algn="r" rtl="1"/>
            <a:r>
              <a:rPr lang="ar-LY" dirty="0" smtClean="0"/>
              <a:t>ربما من المفيد ان يعاد احياء تقليد الوقف الاسلامي والعمل على سن تشريع مماثل لمشروع موريل في ليبيا قبل ان تتآكل كل الاراضي الصالحة لمثل هذه المشاريع</a:t>
            </a:r>
            <a:endParaRPr lang="en-US" dirty="0"/>
          </a:p>
        </p:txBody>
      </p:sp>
      <p:sp>
        <p:nvSpPr>
          <p:cNvPr id="3" name="Title 2"/>
          <p:cNvSpPr>
            <a:spLocks noGrp="1"/>
          </p:cNvSpPr>
          <p:nvPr>
            <p:ph type="title"/>
          </p:nvPr>
        </p:nvSpPr>
        <p:spPr/>
        <p:txBody>
          <a:bodyPr/>
          <a:lstStyle/>
          <a:p>
            <a:pPr algn="r" rtl="1"/>
            <a:r>
              <a:rPr lang="ar-LY" dirty="0" smtClean="0"/>
              <a:t>الاوقاف وتاريخ تأسيس الجامعات</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r" rtl="1"/>
            <a:r>
              <a:rPr lang="ar-LY" dirty="0" smtClean="0"/>
              <a:t>كان التعليم العالي في كاليفورنيا يعاني من الفوضى في الاربعينات والخمسينات</a:t>
            </a:r>
          </a:p>
          <a:p>
            <a:pPr algn="r" rtl="1"/>
            <a:r>
              <a:rPr lang="ar-LY" dirty="0" smtClean="0"/>
              <a:t>في آواخر الخمسينات قاد رئيس جامعة كاليفورنيا بيركلي (كلارك كر) فريقا كبيرا من الخبراء لإعداد مشروع مخطط شامل للتعليم العالي في الولاية لمدى 25 عاما</a:t>
            </a:r>
          </a:p>
          <a:p>
            <a:pPr algn="r" rtl="1"/>
            <a:r>
              <a:rPr lang="ar-LY" dirty="0" smtClean="0"/>
              <a:t>إعتمد مشرعو الولاية المشروع في عام 1960  وتم اعاد ترتيب منظومة التعليم العالي في كاليفورنيا على اساس المخطط الجديد</a:t>
            </a:r>
          </a:p>
          <a:p>
            <a:pPr algn="r" rtl="1"/>
            <a:r>
              <a:rPr lang="ar-LY" dirty="0" smtClean="0"/>
              <a:t>نجح المخطط نجاحا باهرا دل عليه بروز عدد كبير من جامعات كاليفورنيا كجامعات ذات تميز عالي وشهرة عالمية ونهضة تقنية رائدة، وبسبب هذا النجاح ظل المخطط ساري المفعول حتى الان ولم يعدل الا تعديلات تحسينية طفيفة (2005 مخطط جديد)</a:t>
            </a:r>
            <a:endParaRPr lang="en-US" dirty="0"/>
          </a:p>
        </p:txBody>
      </p:sp>
      <p:sp>
        <p:nvSpPr>
          <p:cNvPr id="3" name="Title 2"/>
          <p:cNvSpPr>
            <a:spLocks noGrp="1"/>
          </p:cNvSpPr>
          <p:nvPr>
            <p:ph type="title"/>
          </p:nvPr>
        </p:nvSpPr>
        <p:spPr/>
        <p:txBody>
          <a:bodyPr/>
          <a:lstStyle/>
          <a:p>
            <a:pPr algn="r" rtl="1"/>
            <a:r>
              <a:rPr lang="ar-LY" dirty="0" smtClean="0"/>
              <a:t>مخطط كاليفورنيا الشامل للتعليم العالي نموذجا</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ar-LY" dirty="0" smtClean="0"/>
              <a:t>تقسيم التعليم العالي في الولاية الى ثلاث منظومات هرمية تتكامل وتتمايز في رسالتها وطبيعتها</a:t>
            </a:r>
          </a:p>
          <a:p>
            <a:pPr lvl="1" algn="r" rtl="1"/>
            <a:r>
              <a:rPr lang="ar-LY" dirty="0" smtClean="0"/>
              <a:t>منظومة جامعة كاليفورنيا (</a:t>
            </a:r>
            <a:r>
              <a:rPr lang="en-US" dirty="0" smtClean="0">
                <a:latin typeface="Adobe Arabic" pitchFamily="18" charset="-78"/>
                <a:cs typeface="Adobe Arabic" pitchFamily="18" charset="-78"/>
              </a:rPr>
              <a:t>UC</a:t>
            </a:r>
            <a:r>
              <a:rPr lang="ar-LY" dirty="0" smtClean="0"/>
              <a:t>) بمركباتها العشرة (بيركلي، لوس انجلس، سان دياغو، الخ ...)</a:t>
            </a:r>
          </a:p>
          <a:p>
            <a:pPr lvl="1" algn="r" rtl="1"/>
            <a:r>
              <a:rPr lang="ar-LY" dirty="0" smtClean="0"/>
              <a:t>منظومة جامعة ولاية كاليفورنيا (</a:t>
            </a:r>
            <a:r>
              <a:rPr lang="en-US" dirty="0" smtClean="0">
                <a:latin typeface="Adobe Arabic" pitchFamily="18" charset="-78"/>
                <a:cs typeface="Adobe Arabic" pitchFamily="18" charset="-78"/>
              </a:rPr>
              <a:t>CSU</a:t>
            </a:r>
            <a:r>
              <a:rPr lang="ar-LY" dirty="0" smtClean="0"/>
              <a:t>) بمركباتها الثلاثة والعشرين</a:t>
            </a:r>
          </a:p>
          <a:p>
            <a:pPr lvl="1" algn="r" rtl="1"/>
            <a:r>
              <a:rPr lang="ar-LY" dirty="0" smtClean="0"/>
              <a:t>منظومة كلية كاليفورنيا الاهلية أوكلية المجتمع (</a:t>
            </a:r>
            <a:r>
              <a:rPr lang="en-US" dirty="0" smtClean="0">
                <a:latin typeface="Adobe Arabic" pitchFamily="18" charset="-78"/>
                <a:cs typeface="Adobe Arabic" pitchFamily="18" charset="-78"/>
              </a:rPr>
              <a:t>CCC</a:t>
            </a:r>
            <a:r>
              <a:rPr lang="ar-LY" dirty="0" smtClean="0"/>
              <a:t>) والتي تفوق المئة والعشرين</a:t>
            </a:r>
          </a:p>
        </p:txBody>
      </p:sp>
      <p:sp>
        <p:nvSpPr>
          <p:cNvPr id="3" name="Title 2"/>
          <p:cNvSpPr>
            <a:spLocks noGrp="1"/>
          </p:cNvSpPr>
          <p:nvPr>
            <p:ph type="title"/>
          </p:nvPr>
        </p:nvSpPr>
        <p:spPr/>
        <p:txBody>
          <a:bodyPr/>
          <a:lstStyle/>
          <a:p>
            <a:pPr algn="r" rtl="1"/>
            <a:r>
              <a:rPr lang="ar-LY" dirty="0" smtClean="0"/>
              <a:t>أهم عناصر المخطط</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r" rtl="1"/>
            <a:r>
              <a:rPr lang="ar-LY" sz="2800" dirty="0" smtClean="0"/>
              <a:t>وزعت الادوار فيما بين هذه المنظومات بوضوح على النحو التالي:</a:t>
            </a:r>
            <a:br>
              <a:rPr lang="ar-LY" sz="2800" dirty="0" smtClean="0"/>
            </a:br>
            <a:endParaRPr lang="ar-LY" sz="2800" dirty="0" smtClean="0"/>
          </a:p>
          <a:p>
            <a:pPr lvl="1" algn="r" rtl="1"/>
            <a:r>
              <a:rPr lang="ar-LY" sz="2400" dirty="0" smtClean="0"/>
              <a:t>1) جامعة كاليفورنيا </a:t>
            </a:r>
            <a:r>
              <a:rPr lang="en-US" sz="2400" dirty="0" smtClean="0"/>
              <a:t>(</a:t>
            </a:r>
            <a:r>
              <a:rPr lang="en-US" sz="2400" dirty="0" smtClean="0">
                <a:latin typeface="Adobe Arabic" pitchFamily="18" charset="-78"/>
                <a:cs typeface="Adobe Arabic" pitchFamily="18" charset="-78"/>
              </a:rPr>
              <a:t>University of California</a:t>
            </a:r>
            <a:r>
              <a:rPr lang="en-US" sz="2400" dirty="0" smtClean="0"/>
              <a:t>)</a:t>
            </a:r>
            <a:r>
              <a:rPr lang="ar-LY" sz="2400" dirty="0" smtClean="0"/>
              <a:t> – </a:t>
            </a:r>
            <a:r>
              <a:rPr lang="ar-LY" sz="2400" dirty="0" smtClean="0">
                <a:latin typeface="Adobe Arabic" pitchFamily="18" charset="-78"/>
                <a:cs typeface="Adobe Arabic" pitchFamily="18" charset="-78"/>
              </a:rPr>
              <a:t>10 </a:t>
            </a:r>
            <a:r>
              <a:rPr lang="ar-LY" sz="2400" dirty="0" smtClean="0"/>
              <a:t>جامعات</a:t>
            </a:r>
          </a:p>
          <a:p>
            <a:pPr lvl="2" algn="r" rtl="1"/>
            <a:r>
              <a:rPr lang="ar-LY" sz="2400" dirty="0" smtClean="0"/>
              <a:t>هي الجامعة البحثية الرائدة في الولاية</a:t>
            </a:r>
          </a:p>
          <a:p>
            <a:pPr lvl="2" algn="r" rtl="1"/>
            <a:r>
              <a:rPr lang="ar-LY" sz="2400" dirty="0" smtClean="0"/>
              <a:t>وهي فقط المخولة بمنح درجة الدكتوراة وشهادات التخصصات المهنية (الطب والقانون) </a:t>
            </a:r>
          </a:p>
          <a:p>
            <a:pPr lvl="2" algn="r" rtl="1"/>
            <a:r>
              <a:rPr lang="ar-LY" sz="2400" dirty="0" smtClean="0"/>
              <a:t>تقبل مالايزيد عن </a:t>
            </a:r>
            <a:r>
              <a:rPr lang="ar-LY" sz="2400" dirty="0" smtClean="0">
                <a:latin typeface="Adobe Arabic" pitchFamily="18" charset="-78"/>
                <a:cs typeface="Adobe Arabic" pitchFamily="18" charset="-78"/>
              </a:rPr>
              <a:t>12.5%</a:t>
            </a:r>
            <a:r>
              <a:rPr lang="ar-LY" sz="2400" dirty="0" smtClean="0"/>
              <a:t> من خريجي الثانوية من مدارس الولاية</a:t>
            </a:r>
            <a:br>
              <a:rPr lang="ar-LY" sz="2400" dirty="0" smtClean="0"/>
            </a:br>
            <a:endParaRPr lang="en-US" sz="2400" dirty="0" smtClean="0"/>
          </a:p>
          <a:p>
            <a:pPr lvl="1" algn="r" rtl="1"/>
            <a:r>
              <a:rPr lang="ar-LY" sz="2400" dirty="0" smtClean="0"/>
              <a:t>2) جامعة ولاية كاليفورنيا </a:t>
            </a:r>
            <a:r>
              <a:rPr lang="en-US" sz="2400" dirty="0" smtClean="0"/>
              <a:t>(</a:t>
            </a:r>
            <a:r>
              <a:rPr lang="en-US" sz="2400" dirty="0" smtClean="0">
                <a:latin typeface="Adobe Arabic" pitchFamily="18" charset="-78"/>
                <a:cs typeface="Adobe Arabic" pitchFamily="18" charset="-78"/>
              </a:rPr>
              <a:t>California State University</a:t>
            </a:r>
            <a:r>
              <a:rPr lang="en-US" sz="2400" dirty="0" smtClean="0"/>
              <a:t>) </a:t>
            </a:r>
            <a:r>
              <a:rPr lang="ar-LY" sz="2400" dirty="0" smtClean="0"/>
              <a:t> </a:t>
            </a:r>
            <a:r>
              <a:rPr lang="ar-LY" sz="2400" dirty="0" smtClean="0">
                <a:latin typeface="Adobe Arabic" pitchFamily="18" charset="-78"/>
                <a:cs typeface="Adobe Arabic" pitchFamily="18" charset="-78"/>
              </a:rPr>
              <a:t>23 </a:t>
            </a:r>
            <a:r>
              <a:rPr lang="ar-LY" sz="2400" dirty="0" smtClean="0">
                <a:latin typeface="Adobe Caslon Pro" pitchFamily="18" charset="0"/>
              </a:rPr>
              <a:t>جامعة</a:t>
            </a:r>
          </a:p>
          <a:p>
            <a:pPr lvl="2" algn="r" rtl="1"/>
            <a:r>
              <a:rPr lang="ar-LY" sz="2400" dirty="0" smtClean="0"/>
              <a:t>تعنى بالتعليم الجامعي وتتميز فيه</a:t>
            </a:r>
          </a:p>
          <a:p>
            <a:pPr lvl="2" algn="r" rtl="1"/>
            <a:r>
              <a:rPr lang="ar-LY" sz="2400" dirty="0" smtClean="0"/>
              <a:t>تقبل حتي </a:t>
            </a:r>
            <a:r>
              <a:rPr lang="ar-LY" sz="2400" dirty="0" smtClean="0">
                <a:latin typeface="Adobe Arabic" pitchFamily="18" charset="-78"/>
                <a:cs typeface="Adobe Arabic" pitchFamily="18" charset="-78"/>
              </a:rPr>
              <a:t>33% </a:t>
            </a:r>
            <a:r>
              <a:rPr lang="ar-LY" sz="2400" dirty="0" smtClean="0"/>
              <a:t>من خريجي الثانوية	</a:t>
            </a:r>
            <a:endParaRPr lang="en-US" sz="2400" dirty="0"/>
          </a:p>
        </p:txBody>
      </p:sp>
      <p:sp>
        <p:nvSpPr>
          <p:cNvPr id="3" name="Title 2"/>
          <p:cNvSpPr>
            <a:spLocks noGrp="1"/>
          </p:cNvSpPr>
          <p:nvPr>
            <p:ph type="title"/>
          </p:nvPr>
        </p:nvSpPr>
        <p:spPr/>
        <p:txBody>
          <a:bodyPr/>
          <a:lstStyle/>
          <a:p>
            <a:pPr algn="r" rtl="1"/>
            <a:r>
              <a:rPr lang="ar-LY" dirty="0" smtClean="0"/>
              <a:t>توزيع الادوار بين المنظومات الثلاث</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1" algn="r" rtl="1"/>
            <a:r>
              <a:rPr lang="ar-LY" sz="2800" dirty="0" smtClean="0"/>
              <a:t>3) كلية كاليفورنيا الاهلية</a:t>
            </a:r>
          </a:p>
          <a:p>
            <a:pPr lvl="1" algn="r" rtl="1">
              <a:buNone/>
            </a:pPr>
            <a:r>
              <a:rPr lang="en-US" sz="2800" dirty="0" smtClean="0"/>
              <a:t>(</a:t>
            </a:r>
            <a:r>
              <a:rPr lang="en-US" sz="2800" dirty="0" smtClean="0">
                <a:latin typeface="Adobe Arabic" pitchFamily="18" charset="-78"/>
                <a:cs typeface="Adobe Arabic" pitchFamily="18" charset="-78"/>
              </a:rPr>
              <a:t>California Community College</a:t>
            </a:r>
            <a:r>
              <a:rPr lang="en-US" sz="2800" dirty="0" smtClean="0"/>
              <a:t>) </a:t>
            </a:r>
            <a:r>
              <a:rPr lang="ar-LY" sz="2800" dirty="0" smtClean="0"/>
              <a:t> </a:t>
            </a:r>
            <a:r>
              <a:rPr lang="ar-LY" sz="2800" dirty="0" smtClean="0">
                <a:latin typeface="Adobe Arabic" pitchFamily="18" charset="-78"/>
                <a:cs typeface="Adobe Arabic" pitchFamily="18" charset="-78"/>
              </a:rPr>
              <a:t>231</a:t>
            </a:r>
            <a:r>
              <a:rPr lang="ar-LY" sz="2800" dirty="0" smtClean="0"/>
              <a:t> كلية</a:t>
            </a:r>
          </a:p>
          <a:p>
            <a:pPr lvl="2" algn="r" rtl="1"/>
            <a:r>
              <a:rPr lang="ar-LY" sz="2400" dirty="0" smtClean="0"/>
              <a:t>عدد كبير من كليات المجنمع</a:t>
            </a:r>
          </a:p>
          <a:p>
            <a:pPr lvl="2" algn="r" rtl="1"/>
            <a:r>
              <a:rPr lang="ar-LY" sz="2400" dirty="0" smtClean="0"/>
              <a:t>تقبل كل من اجتاز المرحلة الثانوية بنجاح ولم يلتحق بالجامعة</a:t>
            </a:r>
          </a:p>
          <a:p>
            <a:pPr lvl="2" algn="r" rtl="1"/>
            <a:r>
              <a:rPr lang="ar-LY" sz="2400" dirty="0" smtClean="0"/>
              <a:t>تمنح شهادة مشارك </a:t>
            </a:r>
            <a:r>
              <a:rPr lang="en-US" sz="2400" dirty="0" smtClean="0"/>
              <a:t>(</a:t>
            </a:r>
            <a:r>
              <a:rPr lang="en-US" sz="2400" dirty="0" smtClean="0">
                <a:latin typeface="Adobe Arabic" pitchFamily="18" charset="-78"/>
                <a:cs typeface="Adobe Arabic" pitchFamily="18" charset="-78"/>
              </a:rPr>
              <a:t>Associate Degree</a:t>
            </a:r>
            <a:r>
              <a:rPr lang="en-US" sz="2400" dirty="0" smtClean="0"/>
              <a:t>)</a:t>
            </a:r>
            <a:endParaRPr lang="ar-LY" sz="2400" dirty="0" smtClean="0"/>
          </a:p>
          <a:p>
            <a:pPr lvl="2" algn="r" rtl="1"/>
            <a:r>
              <a:rPr lang="ar-LY" sz="2400" dirty="0" smtClean="0"/>
              <a:t>توفر عدة مسارات تعليمية</a:t>
            </a:r>
          </a:p>
          <a:p>
            <a:pPr lvl="3" algn="r" rtl="1"/>
            <a:r>
              <a:rPr lang="ar-LY" sz="2400" dirty="0" smtClean="0"/>
              <a:t>اكاديمي يؤهل الطالب لمواصلة الدراسة الجامعية ان رغب او الاكتفاء بشهادة الكلية ودخول سوق العمل</a:t>
            </a:r>
          </a:p>
          <a:p>
            <a:pPr lvl="3" algn="r" rtl="1"/>
            <a:r>
              <a:rPr lang="ar-LY" sz="2400" dirty="0" smtClean="0"/>
              <a:t>فني او تقني ويمنح الخريج شهادة مشارك</a:t>
            </a:r>
          </a:p>
          <a:p>
            <a:pPr lvl="3" algn="r" rtl="1"/>
            <a:r>
              <a:rPr lang="ar-LY" sz="2400" dirty="0" smtClean="0"/>
              <a:t>تدريب مهني واعادة التأهيل</a:t>
            </a:r>
          </a:p>
          <a:p>
            <a:pPr lvl="3" algn="r" rtl="1"/>
            <a:r>
              <a:rPr lang="ar-LY" sz="2400" dirty="0" smtClean="0"/>
              <a:t>تعليم دائم لمواطني الولاية من كل الاعمار</a:t>
            </a:r>
          </a:p>
        </p:txBody>
      </p:sp>
      <p:sp>
        <p:nvSpPr>
          <p:cNvPr id="3" name="Title 2"/>
          <p:cNvSpPr>
            <a:spLocks noGrp="1"/>
          </p:cNvSpPr>
          <p:nvPr>
            <p:ph type="title"/>
          </p:nvPr>
        </p:nvSpPr>
        <p:spPr/>
        <p:txBody>
          <a:bodyPr/>
          <a:lstStyle/>
          <a:p>
            <a:pPr algn="r" rtl="1"/>
            <a:r>
              <a:rPr lang="ar-LY" dirty="0" smtClean="0"/>
              <a:t>توزيع الادوار بين المنظومات الثلاث</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3" algn="r" rtl="1"/>
            <a:r>
              <a:rPr lang="ar-LY" sz="2200" dirty="0" smtClean="0"/>
              <a:t>الجامعات البحثية ترصد لها الموارد اللازمة وتستقطب المتفوقين من الطلبة والمتميزين من اعضاء هيئة التدريس والباحثين لتكون رائدة في مجال البحث والابداع</a:t>
            </a:r>
          </a:p>
          <a:p>
            <a:pPr lvl="3" algn="r" rtl="1"/>
            <a:endParaRPr lang="ar-LY" sz="2200" dirty="0" smtClean="0"/>
          </a:p>
          <a:p>
            <a:pPr lvl="3" algn="r" rtl="1"/>
            <a:r>
              <a:rPr lang="ar-LY" sz="2200" dirty="0" smtClean="0"/>
              <a:t>الجامعات التعليمية تعد الخريجين لسوق العمل والمتميزين منهم لمواصلة دراستهم العليا فى الجامعات البحثية</a:t>
            </a:r>
          </a:p>
          <a:p>
            <a:pPr lvl="3" algn="r" rtl="1"/>
            <a:r>
              <a:rPr lang="ar-LY" sz="2200" dirty="0" smtClean="0"/>
              <a:t>وهي تحتاج الى موارد اقل من نظيراتها البحثية</a:t>
            </a:r>
          </a:p>
          <a:p>
            <a:pPr lvl="3" algn="r" rtl="1"/>
            <a:endParaRPr lang="ar-LY" sz="2200" dirty="0" smtClean="0"/>
          </a:p>
          <a:p>
            <a:pPr lvl="3" algn="r" rtl="1">
              <a:buNone/>
            </a:pPr>
            <a:r>
              <a:rPr lang="ar-LY" sz="2200" dirty="0" smtClean="0"/>
              <a:t>كليات المجتمع أكثر انتشارا واقرب إلى مكان اقامة الطالب</a:t>
            </a:r>
          </a:p>
          <a:p>
            <a:pPr lvl="3" algn="r" rtl="1"/>
            <a:r>
              <a:rPr lang="ar-LY" sz="2200" dirty="0" smtClean="0"/>
              <a:t>أقل تكلفة للولاية و أقل رسوم من الجامعات، </a:t>
            </a:r>
          </a:p>
          <a:p>
            <a:pPr lvl="3" algn="r" rtl="1"/>
            <a:r>
              <a:rPr lang="ar-LY" sz="2200" dirty="0" smtClean="0"/>
              <a:t>تخفف من ازدحام الجامعات </a:t>
            </a:r>
          </a:p>
          <a:p>
            <a:pPr lvl="3" algn="r" rtl="1"/>
            <a:r>
              <a:rPr lang="ar-LY" sz="2200" dirty="0" smtClean="0"/>
              <a:t>تتيح فرصة للطالب للتعرف على رغباتة ومواهبه قبل الالتزام بمسار أو تخصص معين</a:t>
            </a:r>
            <a:endParaRPr lang="en-US" sz="2200" dirty="0"/>
          </a:p>
        </p:txBody>
      </p:sp>
      <p:sp>
        <p:nvSpPr>
          <p:cNvPr id="3" name="Title 2"/>
          <p:cNvSpPr>
            <a:spLocks noGrp="1"/>
          </p:cNvSpPr>
          <p:nvPr>
            <p:ph type="title"/>
          </p:nvPr>
        </p:nvSpPr>
        <p:spPr/>
        <p:txBody>
          <a:bodyPr/>
          <a:lstStyle/>
          <a:p>
            <a:pPr algn="r" rtl="1"/>
            <a:r>
              <a:rPr lang="ar-LY" dirty="0" smtClean="0"/>
              <a:t>مزايا تقسيم الادوار</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r" rtl="1"/>
            <a:r>
              <a:rPr lang="ar-LY" dirty="0" smtClean="0"/>
              <a:t>انتشار الانترنت والازدياد المطرد في سرعة الحاسبات والانترنت</a:t>
            </a:r>
          </a:p>
          <a:p>
            <a:pPr algn="r" rtl="1"/>
            <a:r>
              <a:rPr lang="ar-LY" dirty="0" smtClean="0"/>
              <a:t>ازدياد الطلب على التعليم بما في ذلك التعليم العالي والارجح ان نرى في المدى القريب عدم كفاية الشهادة الثانوية للحصول على عمل الامر الذى سيرهق المؤسسات التعليمية التقليدية أكثر</a:t>
            </a:r>
          </a:p>
          <a:p>
            <a:pPr algn="r" rtl="1"/>
            <a:r>
              <a:rPr lang="ar-LY" dirty="0" smtClean="0"/>
              <a:t>ظهور عدد من المبادارات والتجارب الناجحة في ”التعليم عن بعد“ وبالتحديد عبر الانترنت (بعضها مجاني)</a:t>
            </a:r>
          </a:p>
          <a:p>
            <a:pPr algn="r" rtl="1"/>
            <a:r>
              <a:rPr lang="ar-LY" dirty="0" smtClean="0"/>
              <a:t>بدأت المؤسسات التعليمية العريقة تنتبه لهذا التطور السريع وتحاول فهمه كي تحافظ على موقعها الرائد في التعليم (بعض الجامعات الاصغر سبقت نظيراتها الكبيرات)</a:t>
            </a:r>
          </a:p>
          <a:p>
            <a:pPr algn="r" rtl="1"/>
            <a:r>
              <a:rPr lang="ar-LY" dirty="0" smtClean="0"/>
              <a:t>بدأت تتشكل مؤسسات وهيئات اعتماد تعنى بالتعليم عن بعد والتعليم عبر الانترنت</a:t>
            </a:r>
          </a:p>
          <a:p>
            <a:pPr algn="r" rtl="1"/>
            <a:endParaRPr lang="ar-LY" dirty="0" smtClean="0"/>
          </a:p>
          <a:p>
            <a:pPr algn="r" rtl="1"/>
            <a:endParaRPr lang="en-US" dirty="0"/>
          </a:p>
        </p:txBody>
      </p:sp>
      <p:sp>
        <p:nvSpPr>
          <p:cNvPr id="3" name="Title 2"/>
          <p:cNvSpPr>
            <a:spLocks noGrp="1"/>
          </p:cNvSpPr>
          <p:nvPr>
            <p:ph type="title"/>
          </p:nvPr>
        </p:nvSpPr>
        <p:spPr/>
        <p:txBody>
          <a:bodyPr/>
          <a:lstStyle/>
          <a:p>
            <a:pPr algn="r" rtl="1"/>
            <a:r>
              <a:rPr lang="ar-LY" dirty="0" smtClean="0"/>
              <a:t>بوادر ثورة في اساليب وانماط التعليم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l"/>
            <a:r>
              <a:rPr lang="en-US" dirty="0" smtClean="0"/>
              <a:t>Higher Educations in Libya</a:t>
            </a:r>
            <a:endParaRPr lang="ar-LY" dirty="0" smtClean="0"/>
          </a:p>
          <a:p>
            <a:pPr lvl="1"/>
            <a:r>
              <a:rPr lang="en-US" dirty="0" smtClean="0"/>
              <a:t>Universities, Technical Colleges and Technical Institutes</a:t>
            </a:r>
            <a:r>
              <a:rPr lang="ar-LY" dirty="0" smtClean="0"/>
              <a:t> </a:t>
            </a:r>
          </a:p>
          <a:p>
            <a:pPr lvl="2" algn="l"/>
            <a:r>
              <a:rPr lang="en-US" dirty="0" smtClean="0"/>
              <a:t>12 Universities</a:t>
            </a:r>
            <a:endParaRPr lang="ar-LY" dirty="0" smtClean="0"/>
          </a:p>
          <a:p>
            <a:pPr lvl="2" algn="l"/>
            <a:r>
              <a:rPr lang="en-US" dirty="0" smtClean="0"/>
              <a:t>16 Technical Colleges</a:t>
            </a:r>
            <a:endParaRPr lang="ar-LY" dirty="0" smtClean="0"/>
          </a:p>
          <a:p>
            <a:pPr lvl="2" algn="l"/>
            <a:r>
              <a:rPr lang="en-US" dirty="0" smtClean="0"/>
              <a:t>90 High Technical Institutes</a:t>
            </a:r>
            <a:endParaRPr lang="ar-LY" dirty="0" smtClean="0"/>
          </a:p>
          <a:p>
            <a:pPr lvl="2" algn="l"/>
            <a:r>
              <a:rPr lang="en-US" dirty="0" smtClean="0"/>
              <a:t>380 Middle Technical Institutes</a:t>
            </a:r>
            <a:endParaRPr lang="ar-LY" dirty="0" smtClean="0"/>
          </a:p>
          <a:p>
            <a:pPr lvl="1" algn="l"/>
            <a:r>
              <a:rPr lang="en-US" dirty="0" smtClean="0"/>
              <a:t>Technical Institutes are under the National Authority of Technical and Vocational Education</a:t>
            </a:r>
            <a:endParaRPr lang="ar-LY" dirty="0" smtClean="0"/>
          </a:p>
          <a:p>
            <a:pPr algn="l"/>
            <a:r>
              <a:rPr lang="en-US" dirty="0" smtClean="0"/>
              <a:t>Approximately 500k Students</a:t>
            </a:r>
            <a:endParaRPr lang="ar-LY" dirty="0" smtClean="0"/>
          </a:p>
          <a:p>
            <a:pPr lvl="1" algn="l"/>
            <a:r>
              <a:rPr lang="en-US" dirty="0" smtClean="0"/>
              <a:t>&gt; 400k at Universities</a:t>
            </a:r>
            <a:endParaRPr lang="ar-LY" dirty="0" smtClean="0"/>
          </a:p>
          <a:p>
            <a:pPr lvl="1" algn="l"/>
            <a:r>
              <a:rPr lang="en-US" dirty="0" smtClean="0"/>
              <a:t>&gt; 70k at Technical Colleges and Institutes</a:t>
            </a:r>
          </a:p>
          <a:p>
            <a:pPr lvl="1" algn="l"/>
            <a:r>
              <a:rPr lang="en-US" dirty="0" smtClean="0"/>
              <a:t>&gt; 15k Study Abroad</a:t>
            </a:r>
            <a:endParaRPr lang="ar-LY" dirty="0" smtClean="0"/>
          </a:p>
        </p:txBody>
      </p:sp>
      <p:sp>
        <p:nvSpPr>
          <p:cNvPr id="3" name="Title 2"/>
          <p:cNvSpPr>
            <a:spLocks noGrp="1"/>
          </p:cNvSpPr>
          <p:nvPr>
            <p:ph type="title"/>
          </p:nvPr>
        </p:nvSpPr>
        <p:spPr/>
        <p:txBody>
          <a:bodyPr>
            <a:normAutofit fontScale="90000"/>
          </a:bodyPr>
          <a:lstStyle/>
          <a:p>
            <a:pPr algn="l"/>
            <a:r>
              <a:rPr lang="en-US" dirty="0" smtClean="0"/>
              <a:t>State of Libyan Higher Education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Coursera-Logo-cropped1.jpg"/>
          <p:cNvPicPr>
            <a:picLocks noChangeAspect="1"/>
          </p:cNvPicPr>
          <p:nvPr/>
        </p:nvPicPr>
        <p:blipFill>
          <a:blip r:embed="rId2" cstate="print"/>
          <a:srcRect t="20000" r="5264" b="15000"/>
          <a:stretch>
            <a:fillRect/>
          </a:stretch>
        </p:blipFill>
        <p:spPr>
          <a:xfrm>
            <a:off x="609600" y="4191000"/>
            <a:ext cx="2743200" cy="990600"/>
          </a:xfrm>
          <a:prstGeom prst="rect">
            <a:avLst/>
          </a:prstGeom>
        </p:spPr>
      </p:pic>
      <p:pic>
        <p:nvPicPr>
          <p:cNvPr id="10" name="Picture 9" descr="Edx.jpg"/>
          <p:cNvPicPr>
            <a:picLocks noChangeAspect="1"/>
          </p:cNvPicPr>
          <p:nvPr/>
        </p:nvPicPr>
        <p:blipFill>
          <a:blip r:embed="rId3" cstate="print"/>
          <a:stretch>
            <a:fillRect/>
          </a:stretch>
        </p:blipFill>
        <p:spPr>
          <a:xfrm>
            <a:off x="4495800" y="2971800"/>
            <a:ext cx="4261282" cy="1828800"/>
          </a:xfrm>
          <a:prstGeom prst="rect">
            <a:avLst/>
          </a:prstGeom>
        </p:spPr>
      </p:pic>
      <p:sp>
        <p:nvSpPr>
          <p:cNvPr id="5" name="Title 4"/>
          <p:cNvSpPr>
            <a:spLocks noGrp="1"/>
          </p:cNvSpPr>
          <p:nvPr>
            <p:ph type="title"/>
          </p:nvPr>
        </p:nvSpPr>
        <p:spPr/>
        <p:txBody>
          <a:bodyPr>
            <a:noAutofit/>
          </a:bodyPr>
          <a:lstStyle/>
          <a:p>
            <a:pPr algn="l"/>
            <a:r>
              <a:rPr lang="en-US" sz="3200" dirty="0" smtClean="0"/>
              <a:t>MOOC and Distance Learning Revolution</a:t>
            </a:r>
            <a:endParaRPr lang="en-US" sz="3200" dirty="0"/>
          </a:p>
        </p:txBody>
      </p:sp>
      <p:pic>
        <p:nvPicPr>
          <p:cNvPr id="4" name="Content Placeholder 3" descr="khan.png"/>
          <p:cNvPicPr>
            <a:picLocks noGrp="1" noChangeAspect="1"/>
          </p:cNvPicPr>
          <p:nvPr>
            <p:ph sz="quarter" idx="2"/>
          </p:nvPr>
        </p:nvPicPr>
        <p:blipFill>
          <a:blip r:embed="rId4" cstate="print"/>
          <a:stretch>
            <a:fillRect/>
          </a:stretch>
        </p:blipFill>
        <p:spPr>
          <a:xfrm>
            <a:off x="457200" y="1600200"/>
            <a:ext cx="1695450" cy="2381250"/>
          </a:xfrm>
        </p:spPr>
      </p:pic>
      <p:pic>
        <p:nvPicPr>
          <p:cNvPr id="9" name="Content Placeholder 8" descr="udacity.png"/>
          <p:cNvPicPr>
            <a:picLocks noGrp="1" noChangeAspect="1"/>
          </p:cNvPicPr>
          <p:nvPr>
            <p:ph sz="quarter" idx="4"/>
          </p:nvPr>
        </p:nvPicPr>
        <p:blipFill>
          <a:blip r:embed="rId5" cstate="print"/>
          <a:stretch>
            <a:fillRect/>
          </a:stretch>
        </p:blipFill>
        <p:spPr>
          <a:xfrm>
            <a:off x="2590800" y="2057400"/>
            <a:ext cx="1238250" cy="1333500"/>
          </a:xfrm>
        </p:spPr>
      </p:pic>
      <p:pic>
        <p:nvPicPr>
          <p:cNvPr id="11" name="Picture 10" descr="WGU.png"/>
          <p:cNvPicPr>
            <a:picLocks noChangeAspect="1"/>
          </p:cNvPicPr>
          <p:nvPr/>
        </p:nvPicPr>
        <p:blipFill>
          <a:blip r:embed="rId6" cstate="print"/>
          <a:stretch>
            <a:fillRect/>
          </a:stretch>
        </p:blipFill>
        <p:spPr>
          <a:xfrm>
            <a:off x="304800" y="5410200"/>
            <a:ext cx="4295612" cy="1191686"/>
          </a:xfrm>
          <a:prstGeom prst="rect">
            <a:avLst/>
          </a:prstGeom>
        </p:spPr>
      </p:pic>
      <p:pic>
        <p:nvPicPr>
          <p:cNvPr id="12" name="Picture 11" descr="enstitute.png"/>
          <p:cNvPicPr>
            <a:picLocks noChangeAspect="1"/>
          </p:cNvPicPr>
          <p:nvPr/>
        </p:nvPicPr>
        <p:blipFill>
          <a:blip r:embed="rId7" cstate="print"/>
          <a:srcRect t="26670"/>
          <a:stretch>
            <a:fillRect/>
          </a:stretch>
        </p:blipFill>
        <p:spPr>
          <a:xfrm>
            <a:off x="4953000" y="1828800"/>
            <a:ext cx="3428572" cy="838057"/>
          </a:xfrm>
          <a:prstGeom prst="rect">
            <a:avLst/>
          </a:prstGeom>
        </p:spPr>
      </p:pic>
      <p:pic>
        <p:nvPicPr>
          <p:cNvPr id="15" name="Picture 14" descr="venture.jpg"/>
          <p:cNvPicPr>
            <a:picLocks noChangeAspect="1"/>
          </p:cNvPicPr>
          <p:nvPr/>
        </p:nvPicPr>
        <p:blipFill>
          <a:blip r:embed="rId8" cstate="print"/>
          <a:stretch>
            <a:fillRect/>
          </a:stretch>
        </p:blipFill>
        <p:spPr>
          <a:xfrm>
            <a:off x="4419600" y="5105400"/>
            <a:ext cx="2571750" cy="609600"/>
          </a:xfrm>
          <a:prstGeom prst="rect">
            <a:avLst/>
          </a:prstGeom>
        </p:spPr>
      </p:pic>
      <p:pic>
        <p:nvPicPr>
          <p:cNvPr id="16" name="Picture 15" descr="mitopencourseware2.png"/>
          <p:cNvPicPr>
            <a:picLocks noChangeAspect="1"/>
          </p:cNvPicPr>
          <p:nvPr/>
        </p:nvPicPr>
        <p:blipFill>
          <a:blip r:embed="rId9" cstate="print"/>
          <a:stretch>
            <a:fillRect/>
          </a:stretch>
        </p:blipFill>
        <p:spPr>
          <a:xfrm>
            <a:off x="5562600" y="5791200"/>
            <a:ext cx="3333750" cy="80962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Too many students and students not graduating on time </a:t>
            </a:r>
          </a:p>
          <a:p>
            <a:r>
              <a:rPr lang="en-US" dirty="0" smtClean="0"/>
              <a:t>Poor classroom, laboratory and library facilities </a:t>
            </a:r>
          </a:p>
          <a:p>
            <a:r>
              <a:rPr lang="en-US" dirty="0" smtClean="0"/>
              <a:t>Poor IT and computer systems </a:t>
            </a:r>
          </a:p>
          <a:p>
            <a:r>
              <a:rPr lang="en-US" dirty="0" smtClean="0"/>
              <a:t>Poor staff appraisal system and insufficient staff </a:t>
            </a:r>
          </a:p>
          <a:p>
            <a:r>
              <a:rPr lang="en-US" dirty="0" smtClean="0"/>
              <a:t>Lack of strategic perspectives</a:t>
            </a:r>
          </a:p>
          <a:p>
            <a:r>
              <a:rPr lang="en-US" dirty="0" smtClean="0"/>
              <a:t>Lack of international exposure</a:t>
            </a:r>
          </a:p>
          <a:p>
            <a:endParaRPr lang="en-US" dirty="0"/>
          </a:p>
        </p:txBody>
      </p:sp>
      <p:sp>
        <p:nvSpPr>
          <p:cNvPr id="3" name="Title 2"/>
          <p:cNvSpPr>
            <a:spLocks noGrp="1"/>
          </p:cNvSpPr>
          <p:nvPr>
            <p:ph type="title"/>
          </p:nvPr>
        </p:nvSpPr>
        <p:spPr/>
        <p:txBody>
          <a:bodyPr/>
          <a:lstStyle/>
          <a:p>
            <a:r>
              <a:rPr lang="en-US" dirty="0" smtClean="0"/>
              <a:t>Problems of Libyan HE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Random </a:t>
            </a:r>
            <a:r>
              <a:rPr lang="en-US" dirty="0" smtClean="0"/>
              <a:t>distribution of universities and colleges </a:t>
            </a:r>
            <a:endParaRPr lang="ar-LY" dirty="0" smtClean="0"/>
          </a:p>
          <a:p>
            <a:r>
              <a:rPr lang="en-US" dirty="0" smtClean="0"/>
              <a:t>Distorted distribution of students with regard to fields of study</a:t>
            </a:r>
            <a:endParaRPr lang="ar-LY" dirty="0" smtClean="0"/>
          </a:p>
          <a:p>
            <a:r>
              <a:rPr lang="en-US" dirty="0" smtClean="0"/>
              <a:t>Lack of QA standards and accreditation</a:t>
            </a:r>
            <a:endParaRPr lang="ar-LY" dirty="0" smtClean="0"/>
          </a:p>
          <a:p>
            <a:pPr lvl="2" algn="l"/>
            <a:r>
              <a:rPr lang="en-US" dirty="0" smtClean="0"/>
              <a:t>Total absence of Libyan universities </a:t>
            </a:r>
            <a:r>
              <a:rPr lang="en-US" dirty="0" smtClean="0"/>
              <a:t>from international </a:t>
            </a:r>
            <a:r>
              <a:rPr lang="en-US" dirty="0" smtClean="0"/>
              <a:t>or regional rankings</a:t>
            </a:r>
            <a:endParaRPr lang="ar-LY" dirty="0" smtClean="0"/>
          </a:p>
          <a:p>
            <a:pPr lvl="2" algn="l"/>
            <a:r>
              <a:rPr lang="en-US" dirty="0" smtClean="0"/>
              <a:t>Insignificant research output</a:t>
            </a:r>
            <a:endParaRPr lang="ar-LY" dirty="0" smtClean="0"/>
          </a:p>
          <a:p>
            <a:pPr algn="l"/>
            <a:r>
              <a:rPr lang="en-US" dirty="0" smtClean="0"/>
              <a:t>Problems start at elementary and secondary education</a:t>
            </a:r>
            <a:endParaRPr lang="ar-LY" dirty="0" smtClean="0"/>
          </a:p>
          <a:p>
            <a:pPr algn="l"/>
            <a:r>
              <a:rPr lang="en-US" dirty="0" smtClean="0"/>
              <a:t>Lack of autonomy and academic freedom</a:t>
            </a:r>
            <a:endParaRPr lang="ar-LY" dirty="0" smtClean="0"/>
          </a:p>
          <a:p>
            <a:pPr algn="l"/>
            <a:r>
              <a:rPr lang="en-US" dirty="0" smtClean="0"/>
              <a:t>Low levels of funding</a:t>
            </a:r>
          </a:p>
          <a:p>
            <a:pPr algn="l"/>
            <a:r>
              <a:rPr lang="en-US" dirty="0" smtClean="0"/>
              <a:t>Stifling regulatory framework</a:t>
            </a:r>
            <a:endParaRPr lang="ar-LY" dirty="0" smtClean="0"/>
          </a:p>
        </p:txBody>
      </p:sp>
      <p:sp>
        <p:nvSpPr>
          <p:cNvPr id="3" name="Title 2"/>
          <p:cNvSpPr>
            <a:spLocks noGrp="1"/>
          </p:cNvSpPr>
          <p:nvPr>
            <p:ph type="title"/>
          </p:nvPr>
        </p:nvSpPr>
        <p:spPr/>
        <p:txBody>
          <a:bodyPr>
            <a:normAutofit/>
          </a:bodyPr>
          <a:lstStyle/>
          <a:p>
            <a:pPr algn="l"/>
            <a:r>
              <a:rPr lang="en-US" dirty="0" smtClean="0"/>
              <a:t>Problems of Libyan HE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Reform public HE</a:t>
            </a:r>
          </a:p>
          <a:p>
            <a:pPr lvl="1"/>
            <a:r>
              <a:rPr lang="en-US" sz="2800" dirty="0" smtClean="0"/>
              <a:t>Major </a:t>
            </a:r>
            <a:r>
              <a:rPr lang="en-US" sz="2800" dirty="0" smtClean="0"/>
              <a:t>reform through a master plan of Higher </a:t>
            </a:r>
            <a:r>
              <a:rPr lang="en-US" sz="2800" dirty="0" smtClean="0"/>
              <a:t>Education</a:t>
            </a:r>
          </a:p>
          <a:p>
            <a:pPr lvl="1"/>
            <a:r>
              <a:rPr lang="en-US" sz="2800" dirty="0" smtClean="0"/>
              <a:t>Improve governance and legal framework</a:t>
            </a:r>
          </a:p>
          <a:p>
            <a:pPr lvl="1"/>
            <a:r>
              <a:rPr lang="en-US" sz="2800" dirty="0" smtClean="0"/>
              <a:t>Increase funding</a:t>
            </a:r>
          </a:p>
          <a:p>
            <a:r>
              <a:rPr lang="en-US" sz="3200" dirty="0" smtClean="0"/>
              <a:t>Establishing new &amp; independent </a:t>
            </a:r>
            <a:r>
              <a:rPr lang="en-US" sz="3200" dirty="0" smtClean="0"/>
              <a:t>World Class </a:t>
            </a:r>
            <a:r>
              <a:rPr lang="en-US" sz="3200" dirty="0" smtClean="0"/>
              <a:t>University</a:t>
            </a:r>
          </a:p>
          <a:p>
            <a:pPr lvl="1"/>
            <a:r>
              <a:rPr lang="en-US" sz="2800" dirty="0" smtClean="0"/>
              <a:t>Clean slate</a:t>
            </a:r>
          </a:p>
          <a:p>
            <a:pPr lvl="1"/>
            <a:r>
              <a:rPr lang="en-US" sz="2800" dirty="0" smtClean="0"/>
              <a:t>International standards</a:t>
            </a:r>
          </a:p>
          <a:p>
            <a:pPr lvl="1"/>
            <a:endParaRPr lang="en-US" sz="2800" dirty="0" smtClean="0"/>
          </a:p>
        </p:txBody>
      </p:sp>
      <p:sp>
        <p:nvSpPr>
          <p:cNvPr id="3" name="Title 2"/>
          <p:cNvSpPr>
            <a:spLocks noGrp="1"/>
          </p:cNvSpPr>
          <p:nvPr>
            <p:ph type="title"/>
          </p:nvPr>
        </p:nvSpPr>
        <p:spPr/>
        <p:txBody>
          <a:bodyPr>
            <a:normAutofit/>
          </a:bodyPr>
          <a:lstStyle/>
          <a:p>
            <a:r>
              <a:rPr lang="en-US" dirty="0" smtClean="0"/>
              <a:t>Fixing Libya’s Higher Education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r>
              <a:rPr lang="en-US" dirty="0" smtClean="0"/>
              <a:t>Today, many countries are trying to have world class universities and are competing for rankings</a:t>
            </a:r>
            <a:endParaRPr lang="ar-LY" dirty="0" smtClean="0"/>
          </a:p>
          <a:p>
            <a:pPr lvl="1" algn="l"/>
            <a:r>
              <a:rPr lang="en-US" dirty="0" smtClean="0"/>
              <a:t>Some have attend that in record times (China, India, Korea, Singapore)</a:t>
            </a:r>
            <a:endParaRPr lang="ar-LY" dirty="0" smtClean="0"/>
          </a:p>
          <a:p>
            <a:pPr lvl="1" algn="l"/>
            <a:r>
              <a:rPr lang="en-US" dirty="0" smtClean="0"/>
              <a:t>Some are in their way (Malaysia, Turkey, Indonesia, Saudi Arabia)</a:t>
            </a:r>
            <a:endParaRPr lang="ar-LY" dirty="0" smtClean="0"/>
          </a:p>
          <a:p>
            <a:pPr lvl="1" algn="l"/>
            <a:r>
              <a:rPr lang="en-US" dirty="0" smtClean="0"/>
              <a:t>Libya has the resources; but lacks the national will </a:t>
            </a:r>
            <a:r>
              <a:rPr lang="en-US" dirty="0" smtClean="0"/>
              <a:t>to </a:t>
            </a:r>
            <a:r>
              <a:rPr lang="en-US" dirty="0" smtClean="0"/>
              <a:t>develop a master strategic plan and allocate the required resources</a:t>
            </a:r>
            <a:endParaRPr lang="ar-LY" dirty="0" smtClean="0"/>
          </a:p>
          <a:p>
            <a:pPr algn="l"/>
            <a:r>
              <a:rPr lang="en-US" dirty="0" smtClean="0"/>
              <a:t>We </a:t>
            </a:r>
            <a:r>
              <a:rPr lang="en-US" dirty="0" smtClean="0"/>
              <a:t>need to learn from successful experiences of other nations</a:t>
            </a:r>
            <a:endParaRPr lang="ar-LY" dirty="0" smtClean="0"/>
          </a:p>
          <a:p>
            <a:pPr lvl="1" algn="l"/>
            <a:endParaRPr lang="en-US" dirty="0"/>
          </a:p>
        </p:txBody>
      </p:sp>
      <p:sp>
        <p:nvSpPr>
          <p:cNvPr id="3" name="Title 2"/>
          <p:cNvSpPr>
            <a:spLocks noGrp="1"/>
          </p:cNvSpPr>
          <p:nvPr>
            <p:ph type="title"/>
          </p:nvPr>
        </p:nvSpPr>
        <p:spPr/>
        <p:txBody>
          <a:bodyPr>
            <a:noAutofit/>
          </a:bodyPr>
          <a:lstStyle/>
          <a:p>
            <a:pPr algn="l"/>
            <a:r>
              <a:rPr lang="en-US" sz="3200" dirty="0" smtClean="0"/>
              <a:t>The WCU Race</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dirty="0" smtClean="0"/>
              <a:t>WCU does not exist in vacuum but it’s part of an integrated education system</a:t>
            </a:r>
            <a:endParaRPr lang="ar-LY" sz="3600" dirty="0" smtClean="0"/>
          </a:p>
          <a:p>
            <a:pPr lvl="1"/>
            <a:r>
              <a:rPr lang="en-US" sz="3200" dirty="0" smtClean="0"/>
              <a:t>National and regional universities</a:t>
            </a:r>
            <a:endParaRPr lang="ar-LY" sz="3200" dirty="0" smtClean="0"/>
          </a:p>
          <a:p>
            <a:pPr lvl="1"/>
            <a:r>
              <a:rPr lang="en-US" sz="3200" dirty="0" smtClean="0"/>
              <a:t>Colleges and institutes</a:t>
            </a:r>
            <a:endParaRPr lang="ar-LY" sz="3200" dirty="0" smtClean="0"/>
          </a:p>
          <a:p>
            <a:pPr lvl="1"/>
            <a:r>
              <a:rPr lang="en-US" sz="3200" dirty="0" smtClean="0"/>
              <a:t>Elementary and secondary </a:t>
            </a:r>
            <a:r>
              <a:rPr lang="en-US" sz="3200" dirty="0" smtClean="0"/>
              <a:t>education</a:t>
            </a:r>
            <a:endParaRPr lang="ar-LY" sz="3200" dirty="0" smtClean="0"/>
          </a:p>
        </p:txBody>
      </p:sp>
      <p:sp>
        <p:nvSpPr>
          <p:cNvPr id="3" name="Title 2"/>
          <p:cNvSpPr>
            <a:spLocks noGrp="1"/>
          </p:cNvSpPr>
          <p:nvPr>
            <p:ph type="title"/>
          </p:nvPr>
        </p:nvSpPr>
        <p:spPr/>
        <p:txBody>
          <a:bodyPr/>
          <a:lstStyle/>
          <a:p>
            <a:r>
              <a:rPr lang="en-US" dirty="0" smtClean="0"/>
              <a:t>HE is an Integrated System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l"/>
            <a:r>
              <a:rPr lang="en-US" dirty="0" smtClean="0"/>
              <a:t>One can define WCU in terms of superior results in 3 areas </a:t>
            </a:r>
          </a:p>
          <a:p>
            <a:pPr lvl="1" algn="l"/>
            <a:r>
              <a:rPr lang="en-US" dirty="0" smtClean="0"/>
              <a:t>Highly sought graduates</a:t>
            </a:r>
          </a:p>
          <a:p>
            <a:pPr lvl="1" algn="l"/>
            <a:r>
              <a:rPr lang="en-US" dirty="0" smtClean="0"/>
              <a:t>Leading edge research</a:t>
            </a:r>
          </a:p>
          <a:p>
            <a:pPr lvl="1" algn="l"/>
            <a:r>
              <a:rPr lang="en-US" dirty="0" smtClean="0"/>
              <a:t>Technology transfer</a:t>
            </a:r>
          </a:p>
          <a:p>
            <a:pPr algn="l"/>
            <a:r>
              <a:rPr lang="en-US" dirty="0" smtClean="0"/>
              <a:t>Can be attributed to 3 complementary sets of factors at play in top universities</a:t>
            </a:r>
          </a:p>
          <a:p>
            <a:pPr lvl="1" algn="l"/>
            <a:r>
              <a:rPr lang="en-US" dirty="0" smtClean="0"/>
              <a:t>High concentration of talent (faculty and students)</a:t>
            </a:r>
          </a:p>
          <a:p>
            <a:pPr lvl="1" algn="l"/>
            <a:r>
              <a:rPr lang="en-US" dirty="0" smtClean="0"/>
              <a:t>Abundant resources to offer rich learning environment and to conduct advanced research</a:t>
            </a:r>
          </a:p>
          <a:p>
            <a:pPr lvl="1" algn="l"/>
            <a:r>
              <a:rPr lang="en-US" dirty="0" smtClean="0"/>
              <a:t>Favorable governance features that encourage strategic vision, innovation and flexibility, and that enable institutions to make decisions to manage resources without being encumbered by bureaucracy</a:t>
            </a:r>
          </a:p>
          <a:p>
            <a:pPr algn="l"/>
            <a:endParaRPr lang="en-US" dirty="0"/>
          </a:p>
        </p:txBody>
      </p:sp>
      <p:sp>
        <p:nvSpPr>
          <p:cNvPr id="3" name="Title 2"/>
          <p:cNvSpPr>
            <a:spLocks noGrp="1"/>
          </p:cNvSpPr>
          <p:nvPr>
            <p:ph type="title"/>
          </p:nvPr>
        </p:nvSpPr>
        <p:spPr/>
        <p:txBody>
          <a:bodyPr/>
          <a:lstStyle/>
          <a:p>
            <a:pPr algn="l"/>
            <a:r>
              <a:rPr lang="en-US" dirty="0" smtClean="0"/>
              <a:t>Characteristics of WCU</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2301</TotalTime>
  <Words>1936</Words>
  <Application>Microsoft Office PowerPoint</Application>
  <PresentationFormat>On-screen Show (4:3)</PresentationFormat>
  <Paragraphs>647</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Higher Education in Libya Challenges &amp; Opportunities</vt:lpstr>
      <vt:lpstr>The Role of the University</vt:lpstr>
      <vt:lpstr>State of Libyan Higher Education</vt:lpstr>
      <vt:lpstr>Problems of Libyan HE</vt:lpstr>
      <vt:lpstr>Problems of Libyan HE</vt:lpstr>
      <vt:lpstr>Fixing Libya’s Higher Education</vt:lpstr>
      <vt:lpstr>The WCU Race</vt:lpstr>
      <vt:lpstr>HE is an Integrated System</vt:lpstr>
      <vt:lpstr>Characteristics of WCU</vt:lpstr>
      <vt:lpstr>Characteristics of World Class Universities </vt:lpstr>
      <vt:lpstr>Libyan vs. WCUs: Some Data for Comparison</vt:lpstr>
      <vt:lpstr>Top 20 Universities in 2008, Shanghai Ranking (ARWU)</vt:lpstr>
      <vt:lpstr>US University Endowments (2013)</vt:lpstr>
      <vt:lpstr>World Class Universities Expenditures for Y2008 (World Bank)</vt:lpstr>
      <vt:lpstr>World Class Universities Expenditures for Y2008 (World Bank) – Cont’d</vt:lpstr>
      <vt:lpstr>Libyan Universities Budgets for Y2013</vt:lpstr>
      <vt:lpstr>First-Year Enrollment  &amp; Projected Growth in US Medical Schools (AAMC 2012)</vt:lpstr>
      <vt:lpstr>Student to Faculty and Foreign Faculty Ratios – 2007 (Salmi 2009)</vt:lpstr>
      <vt:lpstr>Total Number of Students in Best US Medical Schools (Research) in 2014 - US News</vt:lpstr>
      <vt:lpstr>Total Number of Students in Best US Medical Schools (Primary Care) in 2014 - US News</vt:lpstr>
      <vt:lpstr>Fixing Libya’s Higher Education</vt:lpstr>
      <vt:lpstr>Thank  you</vt:lpstr>
      <vt:lpstr>الاوقاف وتاريخ تأسيس الجامعات</vt:lpstr>
      <vt:lpstr>مخطط كاليفورنيا الشامل للتعليم العالي نموذجا</vt:lpstr>
      <vt:lpstr>أهم عناصر المخطط</vt:lpstr>
      <vt:lpstr>توزيع الادوار بين المنظومات الثلاث</vt:lpstr>
      <vt:lpstr>توزيع الادوار بين المنظومات الثلاث</vt:lpstr>
      <vt:lpstr>مزايا تقسيم الادوار</vt:lpstr>
      <vt:lpstr>بوادر ثورة في اساليب وانماط التعليم </vt:lpstr>
      <vt:lpstr>MOOC and Distance Learning Revolution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التعليم العالي والبحث العلمي في ليبيا التحديات والطموح</dc:title>
  <dc:creator>Naeem</dc:creator>
  <cp:lastModifiedBy>Naeem</cp:lastModifiedBy>
  <cp:revision>136</cp:revision>
  <dcterms:created xsi:type="dcterms:W3CDTF">2013-06-13T15:06:27Z</dcterms:created>
  <dcterms:modified xsi:type="dcterms:W3CDTF">2014-06-05T08:23:42Z</dcterms:modified>
</cp:coreProperties>
</file>